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1" r:id="rId2"/>
    <p:sldMasterId id="2147483730" r:id="rId3"/>
  </p:sldMasterIdLst>
  <p:notesMasterIdLst>
    <p:notesMasterId r:id="rId60"/>
  </p:notesMasterIdLst>
  <p:sldIdLst>
    <p:sldId id="2047" r:id="rId4"/>
    <p:sldId id="483" r:id="rId5"/>
    <p:sldId id="479" r:id="rId6"/>
    <p:sldId id="481" r:id="rId7"/>
    <p:sldId id="482" r:id="rId8"/>
    <p:sldId id="462" r:id="rId9"/>
    <p:sldId id="1161" r:id="rId10"/>
    <p:sldId id="506" r:id="rId11"/>
    <p:sldId id="2036" r:id="rId12"/>
    <p:sldId id="2037" r:id="rId13"/>
    <p:sldId id="2038" r:id="rId14"/>
    <p:sldId id="2040" r:id="rId15"/>
    <p:sldId id="2039" r:id="rId16"/>
    <p:sldId id="443" r:id="rId17"/>
    <p:sldId id="450" r:id="rId18"/>
    <p:sldId id="2045" r:id="rId19"/>
    <p:sldId id="447" r:id="rId20"/>
    <p:sldId id="449" r:id="rId21"/>
    <p:sldId id="2046" r:id="rId22"/>
    <p:sldId id="463" r:id="rId23"/>
    <p:sldId id="451" r:id="rId24"/>
    <p:sldId id="456" r:id="rId25"/>
    <p:sldId id="382" r:id="rId26"/>
    <p:sldId id="432" r:id="rId27"/>
    <p:sldId id="465" r:id="rId28"/>
    <p:sldId id="466" r:id="rId29"/>
    <p:sldId id="289" r:id="rId30"/>
    <p:sldId id="476" r:id="rId31"/>
    <p:sldId id="2048" r:id="rId32"/>
    <p:sldId id="478" r:id="rId33"/>
    <p:sldId id="487" r:id="rId34"/>
    <p:sldId id="489" r:id="rId35"/>
    <p:sldId id="2052" r:id="rId36"/>
    <p:sldId id="488" r:id="rId37"/>
    <p:sldId id="490" r:id="rId38"/>
    <p:sldId id="491" r:id="rId39"/>
    <p:sldId id="492" r:id="rId40"/>
    <p:sldId id="493" r:id="rId41"/>
    <p:sldId id="2049" r:id="rId42"/>
    <p:sldId id="2050" r:id="rId43"/>
    <p:sldId id="527" r:id="rId44"/>
    <p:sldId id="2051" r:id="rId45"/>
    <p:sldId id="2053" r:id="rId46"/>
    <p:sldId id="495" r:id="rId47"/>
    <p:sldId id="2054" r:id="rId48"/>
    <p:sldId id="503" r:id="rId49"/>
    <p:sldId id="504" r:id="rId50"/>
    <p:sldId id="505" r:id="rId51"/>
    <p:sldId id="2055" r:id="rId52"/>
    <p:sldId id="498" r:id="rId53"/>
    <p:sldId id="499" r:id="rId54"/>
    <p:sldId id="500" r:id="rId55"/>
    <p:sldId id="501" r:id="rId56"/>
    <p:sldId id="502" r:id="rId57"/>
    <p:sldId id="2035" r:id="rId58"/>
    <p:sldId id="49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82362"/>
    <a:srgbClr val="DCDAF2"/>
    <a:srgbClr val="5461A6"/>
    <a:srgbClr val="8EC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9" autoAdjust="0"/>
    <p:restoredTop sz="67993" autoAdjust="0"/>
  </p:normalViewPr>
  <p:slideViewPr>
    <p:cSldViewPr snapToGrid="0" showGuides="1">
      <p:cViewPr varScale="1">
        <p:scale>
          <a:sx n="60" d="100"/>
          <a:sy n="60" d="100"/>
        </p:scale>
        <p:origin x="1872"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20/02/2019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3243118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382220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233309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18431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xfrm>
            <a:off x="385763" y="695325"/>
            <a:ext cx="6170612" cy="3471863"/>
          </a:xfrm>
          <a:ln/>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dirty="0">
                <a:cs typeface="ＭＳ Ｐゴシック" charset="0"/>
              </a:rPr>
              <a:t> Diversity, heterogeneity </a:t>
            </a:r>
            <a:r>
              <a:rPr lang="en-US" dirty="0" err="1">
                <a:cs typeface="ＭＳ Ｐゴシック" charset="0"/>
                <a:sym typeface="Wingdings" charset="0"/>
              </a:rPr>
              <a:t></a:t>
            </a:r>
            <a:r>
              <a:rPr lang="en-US" dirty="0">
                <a:cs typeface="ＭＳ Ｐゴシック" charset="0"/>
                <a:sym typeface="Wingdings" charset="0"/>
              </a:rPr>
              <a:t> Static &amp; dynamic, binary &amp; text, etc.</a:t>
            </a:r>
          </a:p>
          <a:p>
            <a:pPr>
              <a:buFontTx/>
              <a:buChar char="•"/>
            </a:pPr>
            <a:r>
              <a:rPr lang="en-US" dirty="0">
                <a:cs typeface="ＭＳ Ｐゴシック" charset="0"/>
                <a:sym typeface="Wingdings" charset="0"/>
              </a:rPr>
              <a:t> Accuracy, </a:t>
            </a:r>
            <a:r>
              <a:rPr lang="en-US" dirty="0" err="1">
                <a:cs typeface="ＭＳ Ｐゴシック" charset="0"/>
                <a:sym typeface="Wingdings" charset="0"/>
              </a:rPr>
              <a:t>sparsity</a:t>
            </a:r>
            <a:r>
              <a:rPr lang="en-US" dirty="0">
                <a:cs typeface="ＭＳ Ｐゴシック" charset="0"/>
                <a:sym typeface="Wingdings" charset="0"/>
              </a:rPr>
              <a:t> </a:t>
            </a:r>
            <a:r>
              <a:rPr lang="en-US" dirty="0" err="1">
                <a:cs typeface="ＭＳ Ｐゴシック" charset="0"/>
                <a:sym typeface="Wingdings" charset="0"/>
              </a:rPr>
              <a:t></a:t>
            </a:r>
            <a:r>
              <a:rPr lang="en-US" dirty="0">
                <a:cs typeface="ＭＳ Ｐゴシック" charset="0"/>
                <a:sym typeface="Wingdings" charset="0"/>
              </a:rPr>
              <a:t> Sparsely populated</a:t>
            </a:r>
          </a:p>
          <a:p>
            <a:pPr>
              <a:buFontTx/>
              <a:buChar char="•"/>
            </a:pPr>
            <a:r>
              <a:rPr lang="en-US" dirty="0">
                <a:cs typeface="ＭＳ Ｐゴシック" charset="0"/>
                <a:sym typeface="Wingdings" charset="0"/>
              </a:rPr>
              <a:t> Volume</a:t>
            </a:r>
          </a:p>
          <a:p>
            <a:pPr marL="0" lvl="1"/>
            <a:endParaRPr lang="en-US" sz="1800" dirty="0"/>
          </a:p>
          <a:p>
            <a:pPr marL="0" lvl="1"/>
            <a:r>
              <a:rPr lang="en-US" sz="1800" dirty="0"/>
              <a:t>Assimilate most data sources</a:t>
            </a:r>
          </a:p>
          <a:p>
            <a:endParaRPr lang="en-US" dirty="0">
              <a:cs typeface="ＭＳ Ｐゴシック" charset="0"/>
            </a:endParaRP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8677" eaLnBrk="0" hangingPunct="0">
              <a:defRPr sz="2400">
                <a:solidFill>
                  <a:schemeClr val="tx1"/>
                </a:solidFill>
                <a:latin typeface="Arial" charset="0"/>
                <a:ea typeface="ＭＳ Ｐゴシック" charset="0"/>
                <a:cs typeface="ＭＳ Ｐゴシック" charset="0"/>
              </a:defRPr>
            </a:lvl1pPr>
            <a:lvl2pPr marL="742816" indent="-285699" defTabSz="958677" eaLnBrk="0" hangingPunct="0">
              <a:defRPr sz="2400">
                <a:solidFill>
                  <a:schemeClr val="tx1"/>
                </a:solidFill>
                <a:latin typeface="Arial" charset="0"/>
                <a:ea typeface="ＭＳ Ｐゴシック" charset="0"/>
              </a:defRPr>
            </a:lvl2pPr>
            <a:lvl3pPr marL="1142795" indent="-228559" defTabSz="958677" eaLnBrk="0" hangingPunct="0">
              <a:defRPr sz="2400">
                <a:solidFill>
                  <a:schemeClr val="tx1"/>
                </a:solidFill>
                <a:latin typeface="Arial" charset="0"/>
                <a:ea typeface="ＭＳ Ｐゴシック" charset="0"/>
              </a:defRPr>
            </a:lvl3pPr>
            <a:lvl4pPr marL="1599912" indent="-228559" defTabSz="958677" eaLnBrk="0" hangingPunct="0">
              <a:defRPr sz="2400">
                <a:solidFill>
                  <a:schemeClr val="tx1"/>
                </a:solidFill>
                <a:latin typeface="Arial" charset="0"/>
                <a:ea typeface="ＭＳ Ｐゴシック" charset="0"/>
              </a:defRPr>
            </a:lvl4pPr>
            <a:lvl5pPr marL="2057031" indent="-228559" defTabSz="958677" eaLnBrk="0" hangingPunct="0">
              <a:defRPr sz="2400">
                <a:solidFill>
                  <a:schemeClr val="tx1"/>
                </a:solidFill>
                <a:latin typeface="Arial" charset="0"/>
                <a:ea typeface="ＭＳ Ｐゴシック" charset="0"/>
              </a:defRPr>
            </a:lvl5pPr>
            <a:lvl6pPr marL="2514148" indent="-228559" defTabSz="958677" eaLnBrk="0" fontAlgn="base" hangingPunct="0">
              <a:spcBef>
                <a:spcPct val="0"/>
              </a:spcBef>
              <a:spcAft>
                <a:spcPct val="0"/>
              </a:spcAft>
              <a:defRPr sz="2400">
                <a:solidFill>
                  <a:schemeClr val="tx1"/>
                </a:solidFill>
                <a:latin typeface="Arial" charset="0"/>
                <a:ea typeface="ＭＳ Ｐゴシック" charset="0"/>
              </a:defRPr>
            </a:lvl6pPr>
            <a:lvl7pPr marL="2971267" indent="-228559" defTabSz="958677" eaLnBrk="0" fontAlgn="base" hangingPunct="0">
              <a:spcBef>
                <a:spcPct val="0"/>
              </a:spcBef>
              <a:spcAft>
                <a:spcPct val="0"/>
              </a:spcAft>
              <a:defRPr sz="2400">
                <a:solidFill>
                  <a:schemeClr val="tx1"/>
                </a:solidFill>
                <a:latin typeface="Arial" charset="0"/>
                <a:ea typeface="ＭＳ Ｐゴシック" charset="0"/>
              </a:defRPr>
            </a:lvl7pPr>
            <a:lvl8pPr marL="3428384" indent="-228559" defTabSz="958677" eaLnBrk="0" fontAlgn="base" hangingPunct="0">
              <a:spcBef>
                <a:spcPct val="0"/>
              </a:spcBef>
              <a:spcAft>
                <a:spcPct val="0"/>
              </a:spcAft>
              <a:defRPr sz="2400">
                <a:solidFill>
                  <a:schemeClr val="tx1"/>
                </a:solidFill>
                <a:latin typeface="Arial" charset="0"/>
                <a:ea typeface="ＭＳ Ｐゴシック" charset="0"/>
              </a:defRPr>
            </a:lvl8pPr>
            <a:lvl9pPr marL="3885502" indent="-228559" defTabSz="95867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DA472B-46C8-4443-9BAE-D0DBDEE0FF0E}" type="slidenum">
              <a:rPr lang="en-US" sz="1300">
                <a:latin typeface="Arial Unicode MS" charset="0"/>
                <a:cs typeface="Arial Unicode MS" charset="0"/>
              </a:rPr>
              <a:pPr eaLnBrk="1" hangingPunct="1"/>
              <a:t>14</a:t>
            </a:fld>
            <a:endParaRPr lang="en-US" sz="1300" dirty="0">
              <a:latin typeface="Arial Unicode MS" charset="0"/>
              <a:cs typeface="Arial Unicode MS" charset="0"/>
            </a:endParaRPr>
          </a:p>
        </p:txBody>
      </p:sp>
    </p:spTree>
    <p:extLst>
      <p:ext uri="{BB962C8B-B14F-4D97-AF65-F5344CB8AC3E}">
        <p14:creationId xmlns:p14="http://schemas.microsoft.com/office/powerpoint/2010/main" val="3669818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15</a:t>
            </a:fld>
            <a:endParaRPr lang="fr-FR"/>
          </a:p>
        </p:txBody>
      </p:sp>
    </p:spTree>
    <p:extLst>
      <p:ext uri="{BB962C8B-B14F-4D97-AF65-F5344CB8AC3E}">
        <p14:creationId xmlns:p14="http://schemas.microsoft.com/office/powerpoint/2010/main" val="4021654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16</a:t>
            </a:fld>
            <a:endParaRPr lang="fr-FR"/>
          </a:p>
        </p:txBody>
      </p:sp>
    </p:spTree>
    <p:extLst>
      <p:ext uri="{BB962C8B-B14F-4D97-AF65-F5344CB8AC3E}">
        <p14:creationId xmlns:p14="http://schemas.microsoft.com/office/powerpoint/2010/main" val="920033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17</a:t>
            </a:fld>
            <a:endParaRPr lang="fr-FR"/>
          </a:p>
        </p:txBody>
      </p:sp>
    </p:spTree>
    <p:extLst>
      <p:ext uri="{BB962C8B-B14F-4D97-AF65-F5344CB8AC3E}">
        <p14:creationId xmlns:p14="http://schemas.microsoft.com/office/powerpoint/2010/main" val="1867348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p:cNvSpPr>
          <p:nvPr>
            <p:ph type="sldImg"/>
          </p:nvPr>
        </p:nvSpPr>
        <p:spPr>
          <a:xfrm>
            <a:off x="385763" y="695325"/>
            <a:ext cx="6170612" cy="3471863"/>
          </a:xfrm>
          <a:ln/>
        </p:spPr>
      </p:sp>
      <p:sp>
        <p:nvSpPr>
          <p:cNvPr id="49155" name="备注占位符 2"/>
          <p:cNvSpPr>
            <a:spLocks noGrp="1"/>
          </p:cNvSpPr>
          <p:nvPr>
            <p:ph type="body" idx="1"/>
          </p:nvPr>
        </p:nvSpPr>
        <p:spPr>
          <a:noFill/>
          <a:ln/>
        </p:spPr>
        <p:txBody>
          <a:bodyPr/>
          <a:lstStyle/>
          <a:p>
            <a:pPr eaLnBrk="1" hangingPunct="1">
              <a:spcBef>
                <a:spcPct val="0"/>
              </a:spcBef>
            </a:pPr>
            <a:endParaRPr lang="zh-CN" altLang="en-US" dirty="0">
              <a:latin typeface="Calibri" charset="0"/>
              <a:ea typeface="ＭＳ Ｐゴシック" charset="-128"/>
              <a:cs typeface="ＭＳ Ｐゴシック" charset="-128"/>
            </a:endParaRPr>
          </a:p>
        </p:txBody>
      </p:sp>
      <p:sp>
        <p:nvSpPr>
          <p:cNvPr id="49156" name="灯片编号占位符 3"/>
          <p:cNvSpPr>
            <a:spLocks noGrp="1"/>
          </p:cNvSpPr>
          <p:nvPr>
            <p:ph type="sldNum" sz="quarter" idx="5"/>
          </p:nvPr>
        </p:nvSpPr>
        <p:spPr>
          <a:noFill/>
        </p:spPr>
        <p:txBody>
          <a:bodyPr/>
          <a:lstStyle/>
          <a:p>
            <a:fld id="{BFD9F684-8FA8-754B-9D57-9DD19B76DC1B}" type="slidenum">
              <a:rPr lang="zh-CN" altLang="en-US">
                <a:solidFill>
                  <a:srgbClr val="000000"/>
                </a:solidFill>
                <a:latin typeface="Arial" pitchFamily="-111" charset="0"/>
                <a:ea typeface="ＭＳ Ｐゴシック" charset="-128"/>
                <a:cs typeface="ＭＳ Ｐゴシック" charset="-128"/>
                <a:sym typeface="Gill Sans" pitchFamily="-111" charset="0"/>
              </a:rPr>
              <a:pPr/>
              <a:t>18</a:t>
            </a:fld>
            <a:endParaRPr lang="zh-CN" altLang="en-US" dirty="0">
              <a:solidFill>
                <a:srgbClr val="000000"/>
              </a:solidFill>
              <a:latin typeface="Arial" pitchFamily="-111" charset="0"/>
              <a:ea typeface="ＭＳ Ｐゴシック" charset="-128"/>
              <a:cs typeface="ＭＳ Ｐゴシック" charset="-128"/>
              <a:sym typeface="Gill Sans" pitchFamily="-111" charset="0"/>
            </a:endParaRPr>
          </a:p>
        </p:txBody>
      </p:sp>
    </p:spTree>
    <p:extLst>
      <p:ext uri="{BB962C8B-B14F-4D97-AF65-F5344CB8AC3E}">
        <p14:creationId xmlns:p14="http://schemas.microsoft.com/office/powerpoint/2010/main" val="1915409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19</a:t>
            </a:fld>
            <a:endParaRPr lang="fr-FR"/>
          </a:p>
        </p:txBody>
      </p:sp>
    </p:spTree>
    <p:extLst>
      <p:ext uri="{BB962C8B-B14F-4D97-AF65-F5344CB8AC3E}">
        <p14:creationId xmlns:p14="http://schemas.microsoft.com/office/powerpoint/2010/main" val="177348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20</a:t>
            </a:fld>
            <a:endParaRPr lang="fr-FR"/>
          </a:p>
        </p:txBody>
      </p:sp>
    </p:spTree>
    <p:extLst>
      <p:ext uri="{BB962C8B-B14F-4D97-AF65-F5344CB8AC3E}">
        <p14:creationId xmlns:p14="http://schemas.microsoft.com/office/powerpoint/2010/main" val="414909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a:t>
            </a:fld>
            <a:endParaRPr lang="fr-FR"/>
          </a:p>
        </p:txBody>
      </p:sp>
    </p:spTree>
    <p:extLst>
      <p:ext uri="{BB962C8B-B14F-4D97-AF65-F5344CB8AC3E}">
        <p14:creationId xmlns:p14="http://schemas.microsoft.com/office/powerpoint/2010/main" val="72775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21</a:t>
            </a:fld>
            <a:endParaRPr lang="fr-FR"/>
          </a:p>
        </p:txBody>
      </p:sp>
    </p:spTree>
    <p:extLst>
      <p:ext uri="{BB962C8B-B14F-4D97-AF65-F5344CB8AC3E}">
        <p14:creationId xmlns:p14="http://schemas.microsoft.com/office/powerpoint/2010/main" val="2478357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D334C3-A4C6-D344-9DAB-55DF886DF6E4}"/>
              </a:ext>
            </a:extLst>
          </p:cNvPr>
          <p:cNvSpPr>
            <a:spLocks noGrp="1" noChangeArrowheads="1"/>
          </p:cNvSpPr>
          <p:nvPr>
            <p:ph type="dt"/>
          </p:nvPr>
        </p:nvSpPr>
        <p:spPr>
          <a:ln/>
        </p:spPr>
        <p:txBody>
          <a:bodyPr/>
          <a:lstStyle/>
          <a:p>
            <a:r>
              <a:rPr lang="en-US" altLang="en-US"/>
              <a:t>04/10/12</a:t>
            </a:r>
          </a:p>
        </p:txBody>
      </p:sp>
      <p:sp>
        <p:nvSpPr>
          <p:cNvPr id="9" name="Rectangle 11">
            <a:extLst>
              <a:ext uri="{FF2B5EF4-FFF2-40B4-BE49-F238E27FC236}">
                <a16:creationId xmlns:a16="http://schemas.microsoft.com/office/drawing/2014/main" id="{1214D543-2F2B-DE4C-B31D-2EA0B477B9A9}"/>
              </a:ext>
            </a:extLst>
          </p:cNvPr>
          <p:cNvSpPr>
            <a:spLocks noGrp="1" noChangeArrowheads="1"/>
          </p:cNvSpPr>
          <p:nvPr>
            <p:ph type="sldNum"/>
          </p:nvPr>
        </p:nvSpPr>
        <p:spPr>
          <a:ln/>
        </p:spPr>
        <p:txBody>
          <a:bodyPr/>
          <a:lstStyle/>
          <a:p>
            <a:fld id="{52012B48-FA6B-284B-A00E-E74F56878E55}" type="slidenum">
              <a:rPr lang="en-US" altLang="en-US"/>
              <a:pPr/>
              <a:t>22</a:t>
            </a:fld>
            <a:endParaRPr lang="en-US" altLang="en-US"/>
          </a:p>
        </p:txBody>
      </p:sp>
      <p:sp>
        <p:nvSpPr>
          <p:cNvPr id="24577" name="Text Box 1">
            <a:extLst>
              <a:ext uri="{FF2B5EF4-FFF2-40B4-BE49-F238E27FC236}">
                <a16:creationId xmlns:a16="http://schemas.microsoft.com/office/drawing/2014/main" id="{60BB91DC-BD41-2A41-BB83-28665970BCF8}"/>
              </a:ext>
            </a:extLst>
          </p:cNvPr>
          <p:cNvSpPr txBox="1">
            <a:spLocks noChangeArrowheads="1"/>
          </p:cNvSpPr>
          <p:nvPr/>
        </p:nvSpPr>
        <p:spPr bwMode="auto">
          <a:xfrm>
            <a:off x="3884613" y="0"/>
            <a:ext cx="292735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58775" indent="-31115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1pPr>
            <a:lvl2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2pPr>
            <a:lvl3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3pPr>
            <a:lvl4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4pPr>
            <a:lvl5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9pPr>
          </a:lstStyle>
          <a:p>
            <a:pPr algn="r">
              <a:buClrTx/>
              <a:buFontTx/>
              <a:buNone/>
            </a:pPr>
            <a:r>
              <a:rPr lang="en-US" altLang="en-US" sz="1200">
                <a:solidFill>
                  <a:srgbClr val="000000"/>
                </a:solidFill>
                <a:latin typeface="Times New Roman" panose="02020603050405020304" pitchFamily="18" charset="0"/>
              </a:rPr>
              <a:t>04/10/12</a:t>
            </a:r>
          </a:p>
        </p:txBody>
      </p:sp>
      <p:sp>
        <p:nvSpPr>
          <p:cNvPr id="24578" name="Text Box 2">
            <a:extLst>
              <a:ext uri="{FF2B5EF4-FFF2-40B4-BE49-F238E27FC236}">
                <a16:creationId xmlns:a16="http://schemas.microsoft.com/office/drawing/2014/main" id="{324C3FF5-63BE-CC4A-AC2F-1EB156BB8332}"/>
              </a:ext>
            </a:extLst>
          </p:cNvPr>
          <p:cNvSpPr txBox="1">
            <a:spLocks noChangeArrowheads="1"/>
          </p:cNvSpPr>
          <p:nvPr/>
        </p:nvSpPr>
        <p:spPr bwMode="auto">
          <a:xfrm>
            <a:off x="3884613" y="8685213"/>
            <a:ext cx="292735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358775" indent="-31115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1pPr>
            <a:lvl2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2pPr>
            <a:lvl3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3pPr>
            <a:lvl4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4pPr>
            <a:lvl5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9pPr>
          </a:lstStyle>
          <a:p>
            <a:pPr algn="r">
              <a:buClrTx/>
              <a:buFontTx/>
              <a:buNone/>
            </a:pPr>
            <a:fld id="{C229CFD4-18A7-504E-B923-8FE9229E462F}" type="slidenum">
              <a:rPr lang="en-US" altLang="en-US" sz="1200">
                <a:solidFill>
                  <a:srgbClr val="000000"/>
                </a:solidFill>
                <a:latin typeface="Times New Roman" panose="02020603050405020304" pitchFamily="18" charset="0"/>
              </a:rPr>
              <a:pPr algn="r">
                <a:buClrTx/>
                <a:buFontTx/>
                <a:buNone/>
              </a:pPr>
              <a:t>22</a:t>
            </a:fld>
            <a:endParaRPr lang="en-US" altLang="en-US" sz="1200">
              <a:solidFill>
                <a:srgbClr val="000000"/>
              </a:solidFill>
              <a:latin typeface="Times New Roman" panose="02020603050405020304" pitchFamily="18" charset="0"/>
            </a:endParaRPr>
          </a:p>
        </p:txBody>
      </p:sp>
      <p:sp>
        <p:nvSpPr>
          <p:cNvPr id="24579" name="Text Box 3">
            <a:extLst>
              <a:ext uri="{FF2B5EF4-FFF2-40B4-BE49-F238E27FC236}">
                <a16:creationId xmlns:a16="http://schemas.microsoft.com/office/drawing/2014/main" id="{83E25AEC-8632-6A4C-AF4E-BB68A34E012A}"/>
              </a:ext>
            </a:extLst>
          </p:cNvPr>
          <p:cNvSpPr txBox="1">
            <a:spLocks noChangeArrowheads="1"/>
          </p:cNvSpPr>
          <p:nvPr/>
        </p:nvSpPr>
        <p:spPr bwMode="auto">
          <a:xfrm>
            <a:off x="3884613" y="0"/>
            <a:ext cx="294957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58775" indent="-315913">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1pPr>
            <a:lvl2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2pPr>
            <a:lvl3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3pPr>
            <a:lvl4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4pPr>
            <a:lvl5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9pPr>
          </a:lstStyle>
          <a:p>
            <a:pPr algn="r">
              <a:buClrTx/>
              <a:buFontTx/>
              <a:buNone/>
            </a:pPr>
            <a:r>
              <a:rPr lang="en-US" altLang="en-US" sz="1200">
                <a:solidFill>
                  <a:srgbClr val="000000"/>
                </a:solidFill>
                <a:latin typeface="Times New Roman" panose="02020603050405020304" pitchFamily="18" charset="0"/>
              </a:rPr>
              <a:t>04/10/12</a:t>
            </a:r>
          </a:p>
        </p:txBody>
      </p:sp>
      <p:sp>
        <p:nvSpPr>
          <p:cNvPr id="24580" name="Text Box 4">
            <a:extLst>
              <a:ext uri="{FF2B5EF4-FFF2-40B4-BE49-F238E27FC236}">
                <a16:creationId xmlns:a16="http://schemas.microsoft.com/office/drawing/2014/main" id="{FACE5046-D265-DB4D-B522-0CD75868D1D5}"/>
              </a:ext>
            </a:extLst>
          </p:cNvPr>
          <p:cNvSpPr txBox="1">
            <a:spLocks noChangeArrowheads="1"/>
          </p:cNvSpPr>
          <p:nvPr/>
        </p:nvSpPr>
        <p:spPr bwMode="auto">
          <a:xfrm>
            <a:off x="3884613" y="8685213"/>
            <a:ext cx="294957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358775" indent="-315913">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1pPr>
            <a:lvl2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2pPr>
            <a:lvl3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3pPr>
            <a:lvl4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4pPr>
            <a:lvl5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9pPr>
          </a:lstStyle>
          <a:p>
            <a:pPr algn="r">
              <a:buClrTx/>
              <a:buFontTx/>
              <a:buNone/>
            </a:pPr>
            <a:fld id="{F5F8F989-F9EA-F843-8467-571C1245E98B}" type="slidenum">
              <a:rPr lang="en-US" altLang="en-US" sz="1200">
                <a:solidFill>
                  <a:srgbClr val="000000"/>
                </a:solidFill>
                <a:latin typeface="Times New Roman" panose="02020603050405020304" pitchFamily="18" charset="0"/>
              </a:rPr>
              <a:pPr algn="r">
                <a:buClrTx/>
                <a:buFontTx/>
                <a:buNone/>
              </a:pPr>
              <a:t>22</a:t>
            </a:fld>
            <a:endParaRPr lang="en-US" altLang="en-US" sz="1200">
              <a:solidFill>
                <a:srgbClr val="000000"/>
              </a:solidFill>
              <a:latin typeface="Times New Roman" panose="02020603050405020304" pitchFamily="18" charset="0"/>
            </a:endParaRPr>
          </a:p>
        </p:txBody>
      </p:sp>
      <p:sp>
        <p:nvSpPr>
          <p:cNvPr id="24581" name="Text Box 5">
            <a:extLst>
              <a:ext uri="{FF2B5EF4-FFF2-40B4-BE49-F238E27FC236}">
                <a16:creationId xmlns:a16="http://schemas.microsoft.com/office/drawing/2014/main" id="{494EC20C-E66D-504A-A9AE-2909B232FAE1}"/>
              </a:ext>
            </a:extLst>
          </p:cNvPr>
          <p:cNvSpPr txBox="1">
            <a:spLocks noGrp="1" noRot="1" noChangeAspect="1" noChangeArrowheads="1"/>
          </p:cNvSpPr>
          <p:nvPr>
            <p:ph type="sldImg"/>
          </p:nvPr>
        </p:nvSpPr>
        <p:spPr bwMode="auto">
          <a:xfrm>
            <a:off x="396875" y="685800"/>
            <a:ext cx="6026150" cy="3390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82" name="Text Box 6">
            <a:extLst>
              <a:ext uri="{FF2B5EF4-FFF2-40B4-BE49-F238E27FC236}">
                <a16:creationId xmlns:a16="http://schemas.microsoft.com/office/drawing/2014/main" id="{88EA802A-1043-9543-B442-73A21E5FEBD9}"/>
              </a:ext>
            </a:extLst>
          </p:cNvPr>
          <p:cNvSpPr txBox="1">
            <a:spLocks noChangeArrowheads="1"/>
          </p:cNvSpPr>
          <p:nvPr/>
        </p:nvSpPr>
        <p:spPr bwMode="auto">
          <a:xfrm>
            <a:off x="685800" y="4295775"/>
            <a:ext cx="5443538" cy="416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 name="Notes Placeholder 1">
            <a:extLst>
              <a:ext uri="{FF2B5EF4-FFF2-40B4-BE49-F238E27FC236}">
                <a16:creationId xmlns:a16="http://schemas.microsoft.com/office/drawing/2014/main" id="{28AFC24D-B78C-5F48-BDD5-2BE647ED73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8772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3951606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dirty="0"/>
              <a:t>Work in silos, unaware of insights generated by others – from data in silos to work done in silos</a:t>
            </a:r>
          </a:p>
          <a:p>
            <a:pPr lvl="0"/>
            <a:r>
              <a:rPr lang="en-US" dirty="0"/>
              <a:t>Communication barriers, among humans &amp; machines </a:t>
            </a:r>
            <a:endParaRPr lang="en-US" b="1" dirty="0"/>
          </a:p>
          <a:p>
            <a:pPr marL="457200" indent="-457200">
              <a:buFont typeface="+mj-lt"/>
              <a:buAutoNum type="arabicPeriod"/>
            </a:pPr>
            <a:endParaRPr lang="en-US" sz="400" dirty="0"/>
          </a:p>
          <a:p>
            <a:pPr marL="0" lvl="0" indent="0">
              <a:buFont typeface="+mj-lt"/>
              <a:buNone/>
            </a:pPr>
            <a:r>
              <a:rPr lang="en-US" dirty="0"/>
              <a:t>R&amp;D not always traceable / verifiable</a:t>
            </a:r>
          </a:p>
          <a:p>
            <a:pPr lvl="0"/>
            <a:r>
              <a:rPr lang="en-US" dirty="0"/>
              <a:t>Data and methods often not reusable</a:t>
            </a:r>
          </a:p>
          <a:p>
            <a:pPr lvl="1"/>
            <a:endParaRPr lang="en-US" dirty="0"/>
          </a:p>
          <a:p>
            <a:r>
              <a:rPr lang="en-US" sz="1200" b="1" dirty="0">
                <a:solidFill>
                  <a:srgbClr val="FF0000"/>
                </a:solidFill>
              </a:rPr>
              <a:t>Scientific progress hampered by frequent re-inventions of the wheel</a:t>
            </a:r>
          </a:p>
          <a:p>
            <a:pPr lvl="0"/>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24</a:t>
            </a:fld>
            <a:endParaRPr lang="fr-FR"/>
          </a:p>
        </p:txBody>
      </p:sp>
    </p:spTree>
    <p:extLst>
      <p:ext uri="{BB962C8B-B14F-4D97-AF65-F5344CB8AC3E}">
        <p14:creationId xmlns:p14="http://schemas.microsoft.com/office/powerpoint/2010/main" val="3032331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25</a:t>
            </a:fld>
            <a:endParaRPr lang="fr-FR"/>
          </a:p>
        </p:txBody>
      </p:sp>
    </p:spTree>
    <p:extLst>
      <p:ext uri="{BB962C8B-B14F-4D97-AF65-F5344CB8AC3E}">
        <p14:creationId xmlns:p14="http://schemas.microsoft.com/office/powerpoint/2010/main" val="1854835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26</a:t>
            </a:fld>
            <a:endParaRPr lang="fr-FR"/>
          </a:p>
        </p:txBody>
      </p:sp>
    </p:spTree>
    <p:extLst>
      <p:ext uri="{BB962C8B-B14F-4D97-AF65-F5344CB8AC3E}">
        <p14:creationId xmlns:p14="http://schemas.microsoft.com/office/powerpoint/2010/main" val="2356411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federate data providers, data and computer scientists, and subject-matter experts</a:t>
            </a:r>
          </a:p>
          <a:p>
            <a:pPr marL="171450" indent="-171450">
              <a:buFontTx/>
              <a:buChar char="-"/>
            </a:pPr>
            <a:r>
              <a:rPr lang="en-US" sz="1200" kern="1200" dirty="0">
                <a:solidFill>
                  <a:schemeClr val="tx1"/>
                </a:solidFill>
                <a:effectLst/>
                <a:latin typeface="+mn-lt"/>
                <a:ea typeface="+mn-ea"/>
                <a:cs typeface="+mn-cs"/>
              </a:rPr>
              <a:t>foster scientific breakthroughs with significant societal impact.</a:t>
            </a:r>
          </a:p>
          <a:p>
            <a:pPr marL="171450" indent="-171450">
              <a:buFontTx/>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1EB006-2DD9-3946-AF15-09AAE92EA1EA}" type="slidenum">
              <a:rPr lang="fr-FR" smtClean="0"/>
              <a:t>27</a:t>
            </a:fld>
            <a:endParaRPr lang="fr-FR"/>
          </a:p>
        </p:txBody>
      </p:sp>
    </p:spTree>
    <p:extLst>
      <p:ext uri="{BB962C8B-B14F-4D97-AF65-F5344CB8AC3E}">
        <p14:creationId xmlns:p14="http://schemas.microsoft.com/office/powerpoint/2010/main" val="2606401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academic</a:t>
            </a:r>
            <a:r>
              <a:rPr lang="en-US" baseline="0" dirty="0"/>
              <a:t> discipline could be associated to labs on the ETH Domain</a:t>
            </a:r>
          </a:p>
          <a:p>
            <a:endParaRPr lang="en-US" baseline="0" dirty="0"/>
          </a:p>
          <a:p>
            <a:r>
              <a:rPr lang="en-US" baseline="0" dirty="0"/>
              <a:t>Now, along the other dimension… from basic research in data science to… domain science where domain expertise lies</a:t>
            </a:r>
          </a:p>
          <a:p>
            <a:endParaRPr lang="en-US" baseline="0" dirty="0"/>
          </a:p>
          <a:p>
            <a:r>
              <a:rPr lang="en-US" dirty="0"/>
              <a:t>There</a:t>
            </a:r>
            <a:r>
              <a:rPr lang="en-US" baseline="0" dirty="0"/>
              <a:t> is a gap. If you want to solve a real problem in one of the domains, things can get tricky. Especially because many real-world problems in data science are multidisciplinary by nature, and that labs focus deep on a specific academic discipline.</a:t>
            </a:r>
          </a:p>
          <a:p>
            <a:endParaRPr lang="en-US" baseline="0" dirty="0"/>
          </a:p>
          <a:p>
            <a:r>
              <a:rPr lang="en-US" dirty="0"/>
              <a:t>With</a:t>
            </a:r>
            <a:r>
              <a:rPr lang="en-US" baseline="0" dirty="0"/>
              <a:t> this rather large definition of data science, </a:t>
            </a:r>
            <a:r>
              <a:rPr lang="en-US" dirty="0"/>
              <a:t>about 100 labs from the ETH Domain are active </a:t>
            </a:r>
            <a:r>
              <a:rPr lang="en-US" baseline="0" dirty="0"/>
              <a:t>in data science</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28</a:t>
            </a:fld>
            <a:endParaRPr lang="fr-FR"/>
          </a:p>
        </p:txBody>
      </p:sp>
    </p:spTree>
    <p:extLst>
      <p:ext uri="{BB962C8B-B14F-4D97-AF65-F5344CB8AC3E}">
        <p14:creationId xmlns:p14="http://schemas.microsoft.com/office/powerpoint/2010/main" val="1971630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3092240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30</a:t>
            </a:fld>
            <a:endParaRPr lang="fr-FR"/>
          </a:p>
        </p:txBody>
      </p:sp>
    </p:spTree>
    <p:extLst>
      <p:ext uri="{BB962C8B-B14F-4D97-AF65-F5344CB8AC3E}">
        <p14:creationId xmlns:p14="http://schemas.microsoft.com/office/powerpoint/2010/main" val="1896206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a:t>
            </a:fld>
            <a:endParaRPr lang="fr-FR"/>
          </a:p>
        </p:txBody>
      </p:sp>
    </p:spTree>
    <p:extLst>
      <p:ext uri="{BB962C8B-B14F-4D97-AF65-F5344CB8AC3E}">
        <p14:creationId xmlns:p14="http://schemas.microsoft.com/office/powerpoint/2010/main" val="2401914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31</a:t>
            </a:fld>
            <a:endParaRPr lang="fr-FR"/>
          </a:p>
        </p:txBody>
      </p:sp>
    </p:spTree>
    <p:extLst>
      <p:ext uri="{BB962C8B-B14F-4D97-AF65-F5344CB8AC3E}">
        <p14:creationId xmlns:p14="http://schemas.microsoft.com/office/powerpoint/2010/main" val="1821617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HDP: </a:t>
            </a:r>
            <a:r>
              <a:rPr lang="en-US" dirty="0" err="1"/>
              <a:t>HortonWorks</a:t>
            </a:r>
            <a:r>
              <a:rPr lang="en-US" dirty="0"/>
              <a:t> Data Platform</a:t>
            </a:r>
          </a:p>
        </p:txBody>
      </p:sp>
      <p:sp>
        <p:nvSpPr>
          <p:cNvPr id="4" name="Slide Number Placeholder 3"/>
          <p:cNvSpPr>
            <a:spLocks noGrp="1"/>
          </p:cNvSpPr>
          <p:nvPr>
            <p:ph type="sldNum" sz="quarter" idx="10"/>
          </p:nvPr>
        </p:nvSpPr>
        <p:spPr/>
        <p:txBody>
          <a:bodyPr/>
          <a:lstStyle/>
          <a:p>
            <a:fld id="{7A1EB006-2DD9-3946-AF15-09AAE92EA1EA}" type="slidenum">
              <a:rPr lang="fr-FR" smtClean="0"/>
              <a:t>32</a:t>
            </a:fld>
            <a:endParaRPr lang="fr-FR"/>
          </a:p>
        </p:txBody>
      </p:sp>
    </p:spTree>
    <p:extLst>
      <p:ext uri="{BB962C8B-B14F-4D97-AF65-F5344CB8AC3E}">
        <p14:creationId xmlns:p14="http://schemas.microsoft.com/office/powerpoint/2010/main" val="446267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33</a:t>
            </a:fld>
            <a:endParaRPr lang="fr-FR"/>
          </a:p>
        </p:txBody>
      </p:sp>
    </p:spTree>
    <p:extLst>
      <p:ext uri="{BB962C8B-B14F-4D97-AF65-F5344CB8AC3E}">
        <p14:creationId xmlns:p14="http://schemas.microsoft.com/office/powerpoint/2010/main" val="1928394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HDP: </a:t>
            </a:r>
            <a:r>
              <a:rPr lang="en-US" dirty="0" err="1"/>
              <a:t>HortonWorks</a:t>
            </a:r>
            <a:r>
              <a:rPr lang="en-US" dirty="0"/>
              <a:t> Data Platform</a:t>
            </a:r>
          </a:p>
        </p:txBody>
      </p:sp>
      <p:sp>
        <p:nvSpPr>
          <p:cNvPr id="4" name="Slide Number Placeholder 3"/>
          <p:cNvSpPr>
            <a:spLocks noGrp="1"/>
          </p:cNvSpPr>
          <p:nvPr>
            <p:ph type="sldNum" sz="quarter" idx="10"/>
          </p:nvPr>
        </p:nvSpPr>
        <p:spPr/>
        <p:txBody>
          <a:bodyPr/>
          <a:lstStyle/>
          <a:p>
            <a:fld id="{7A1EB006-2DD9-3946-AF15-09AAE92EA1EA}" type="slidenum">
              <a:rPr lang="fr-FR" smtClean="0"/>
              <a:t>34</a:t>
            </a:fld>
            <a:endParaRPr lang="fr-FR"/>
          </a:p>
        </p:txBody>
      </p:sp>
    </p:spTree>
    <p:extLst>
      <p:ext uri="{BB962C8B-B14F-4D97-AF65-F5344CB8AC3E}">
        <p14:creationId xmlns:p14="http://schemas.microsoft.com/office/powerpoint/2010/main" val="2686179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35</a:t>
            </a:fld>
            <a:endParaRPr lang="fr-FR"/>
          </a:p>
        </p:txBody>
      </p:sp>
    </p:spTree>
    <p:extLst>
      <p:ext uri="{BB962C8B-B14F-4D97-AF65-F5344CB8AC3E}">
        <p14:creationId xmlns:p14="http://schemas.microsoft.com/office/powerpoint/2010/main" val="3736185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Resilient Distributed Datasets (RDD) is a fundamental data structure of Spark. </a:t>
            </a:r>
          </a:p>
        </p:txBody>
      </p:sp>
      <p:sp>
        <p:nvSpPr>
          <p:cNvPr id="4" name="Slide Number Placeholder 3"/>
          <p:cNvSpPr>
            <a:spLocks noGrp="1"/>
          </p:cNvSpPr>
          <p:nvPr>
            <p:ph type="sldNum" sz="quarter" idx="10"/>
          </p:nvPr>
        </p:nvSpPr>
        <p:spPr/>
        <p:txBody>
          <a:bodyPr/>
          <a:lstStyle/>
          <a:p>
            <a:fld id="{7A1EB006-2DD9-3946-AF15-09AAE92EA1EA}" type="slidenum">
              <a:rPr lang="fr-FR" smtClean="0"/>
              <a:t>36</a:t>
            </a:fld>
            <a:endParaRPr lang="fr-FR"/>
          </a:p>
        </p:txBody>
      </p:sp>
    </p:spTree>
    <p:extLst>
      <p:ext uri="{BB962C8B-B14F-4D97-AF65-F5344CB8AC3E}">
        <p14:creationId xmlns:p14="http://schemas.microsoft.com/office/powerpoint/2010/main" val="2546123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7A1EB006-2DD9-3946-AF15-09AAE92EA1EA}" type="slidenum">
              <a:rPr lang="fr-FR" smtClean="0"/>
              <a:t>37</a:t>
            </a:fld>
            <a:endParaRPr lang="fr-FR"/>
          </a:p>
        </p:txBody>
      </p:sp>
    </p:spTree>
    <p:extLst>
      <p:ext uri="{BB962C8B-B14F-4D97-AF65-F5344CB8AC3E}">
        <p14:creationId xmlns:p14="http://schemas.microsoft.com/office/powerpoint/2010/main" val="1290414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7A1EB006-2DD9-3946-AF15-09AAE92EA1EA}" type="slidenum">
              <a:rPr lang="fr-FR" smtClean="0"/>
              <a:t>38</a:t>
            </a:fld>
            <a:endParaRPr lang="fr-FR"/>
          </a:p>
        </p:txBody>
      </p:sp>
    </p:spTree>
    <p:extLst>
      <p:ext uri="{BB962C8B-B14F-4D97-AF65-F5344CB8AC3E}">
        <p14:creationId xmlns:p14="http://schemas.microsoft.com/office/powerpoint/2010/main" val="1544034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39</a:t>
            </a:fld>
            <a:endParaRPr lang="fr-FR"/>
          </a:p>
        </p:txBody>
      </p:sp>
    </p:spTree>
    <p:extLst>
      <p:ext uri="{BB962C8B-B14F-4D97-AF65-F5344CB8AC3E}">
        <p14:creationId xmlns:p14="http://schemas.microsoft.com/office/powerpoint/2010/main" val="3981953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D334C3-A4C6-D344-9DAB-55DF886DF6E4}"/>
              </a:ext>
            </a:extLst>
          </p:cNvPr>
          <p:cNvSpPr>
            <a:spLocks noGrp="1" noChangeArrowheads="1"/>
          </p:cNvSpPr>
          <p:nvPr>
            <p:ph type="dt"/>
          </p:nvPr>
        </p:nvSpPr>
        <p:spPr>
          <a:ln/>
        </p:spPr>
        <p:txBody>
          <a:bodyPr/>
          <a:lstStyle/>
          <a:p>
            <a:r>
              <a:rPr lang="en-US" altLang="en-US"/>
              <a:t>04/10/12</a:t>
            </a:r>
          </a:p>
        </p:txBody>
      </p:sp>
      <p:sp>
        <p:nvSpPr>
          <p:cNvPr id="9" name="Rectangle 11">
            <a:extLst>
              <a:ext uri="{FF2B5EF4-FFF2-40B4-BE49-F238E27FC236}">
                <a16:creationId xmlns:a16="http://schemas.microsoft.com/office/drawing/2014/main" id="{1214D543-2F2B-DE4C-B31D-2EA0B477B9A9}"/>
              </a:ext>
            </a:extLst>
          </p:cNvPr>
          <p:cNvSpPr>
            <a:spLocks noGrp="1" noChangeArrowheads="1"/>
          </p:cNvSpPr>
          <p:nvPr>
            <p:ph type="sldNum"/>
          </p:nvPr>
        </p:nvSpPr>
        <p:spPr>
          <a:ln/>
        </p:spPr>
        <p:txBody>
          <a:bodyPr/>
          <a:lstStyle/>
          <a:p>
            <a:fld id="{52012B48-FA6B-284B-A00E-E74F56878E55}" type="slidenum">
              <a:rPr lang="en-US" altLang="en-US"/>
              <a:pPr/>
              <a:t>40</a:t>
            </a:fld>
            <a:endParaRPr lang="en-US" altLang="en-US"/>
          </a:p>
        </p:txBody>
      </p:sp>
      <p:sp>
        <p:nvSpPr>
          <p:cNvPr id="24577" name="Text Box 1">
            <a:extLst>
              <a:ext uri="{FF2B5EF4-FFF2-40B4-BE49-F238E27FC236}">
                <a16:creationId xmlns:a16="http://schemas.microsoft.com/office/drawing/2014/main" id="{60BB91DC-BD41-2A41-BB83-28665970BCF8}"/>
              </a:ext>
            </a:extLst>
          </p:cNvPr>
          <p:cNvSpPr txBox="1">
            <a:spLocks noChangeArrowheads="1"/>
          </p:cNvSpPr>
          <p:nvPr/>
        </p:nvSpPr>
        <p:spPr bwMode="auto">
          <a:xfrm>
            <a:off x="3884613" y="0"/>
            <a:ext cx="292735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58775" indent="-31115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1pPr>
            <a:lvl2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2pPr>
            <a:lvl3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3pPr>
            <a:lvl4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4pPr>
            <a:lvl5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9pPr>
          </a:lstStyle>
          <a:p>
            <a:pPr algn="r">
              <a:buClrTx/>
              <a:buFontTx/>
              <a:buNone/>
            </a:pPr>
            <a:r>
              <a:rPr lang="en-US" altLang="en-US" sz="1200">
                <a:solidFill>
                  <a:srgbClr val="000000"/>
                </a:solidFill>
                <a:latin typeface="Times New Roman" panose="02020603050405020304" pitchFamily="18" charset="0"/>
              </a:rPr>
              <a:t>04/10/12</a:t>
            </a:r>
          </a:p>
        </p:txBody>
      </p:sp>
      <p:sp>
        <p:nvSpPr>
          <p:cNvPr id="24578" name="Text Box 2">
            <a:extLst>
              <a:ext uri="{FF2B5EF4-FFF2-40B4-BE49-F238E27FC236}">
                <a16:creationId xmlns:a16="http://schemas.microsoft.com/office/drawing/2014/main" id="{324C3FF5-63BE-CC4A-AC2F-1EB156BB8332}"/>
              </a:ext>
            </a:extLst>
          </p:cNvPr>
          <p:cNvSpPr txBox="1">
            <a:spLocks noChangeArrowheads="1"/>
          </p:cNvSpPr>
          <p:nvPr/>
        </p:nvSpPr>
        <p:spPr bwMode="auto">
          <a:xfrm>
            <a:off x="3884613" y="8685213"/>
            <a:ext cx="292735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358775" indent="-31115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1pPr>
            <a:lvl2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2pPr>
            <a:lvl3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3pPr>
            <a:lvl4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4pPr>
            <a:lvl5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9pPr>
          </a:lstStyle>
          <a:p>
            <a:pPr algn="r">
              <a:buClrTx/>
              <a:buFontTx/>
              <a:buNone/>
            </a:pPr>
            <a:fld id="{C229CFD4-18A7-504E-B923-8FE9229E462F}" type="slidenum">
              <a:rPr lang="en-US" altLang="en-US" sz="1200">
                <a:solidFill>
                  <a:srgbClr val="000000"/>
                </a:solidFill>
                <a:latin typeface="Times New Roman" panose="02020603050405020304" pitchFamily="18" charset="0"/>
              </a:rPr>
              <a:pPr algn="r">
                <a:buClrTx/>
                <a:buFontTx/>
                <a:buNone/>
              </a:pPr>
              <a:t>40</a:t>
            </a:fld>
            <a:endParaRPr lang="en-US" altLang="en-US" sz="1200">
              <a:solidFill>
                <a:srgbClr val="000000"/>
              </a:solidFill>
              <a:latin typeface="Times New Roman" panose="02020603050405020304" pitchFamily="18" charset="0"/>
            </a:endParaRPr>
          </a:p>
        </p:txBody>
      </p:sp>
      <p:sp>
        <p:nvSpPr>
          <p:cNvPr id="24579" name="Text Box 3">
            <a:extLst>
              <a:ext uri="{FF2B5EF4-FFF2-40B4-BE49-F238E27FC236}">
                <a16:creationId xmlns:a16="http://schemas.microsoft.com/office/drawing/2014/main" id="{83E25AEC-8632-6A4C-AF4E-BB68A34E012A}"/>
              </a:ext>
            </a:extLst>
          </p:cNvPr>
          <p:cNvSpPr txBox="1">
            <a:spLocks noChangeArrowheads="1"/>
          </p:cNvSpPr>
          <p:nvPr/>
        </p:nvSpPr>
        <p:spPr bwMode="auto">
          <a:xfrm>
            <a:off x="3884613" y="0"/>
            <a:ext cx="294957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58775" indent="-315913">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1pPr>
            <a:lvl2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2pPr>
            <a:lvl3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3pPr>
            <a:lvl4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4pPr>
            <a:lvl5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9pPr>
          </a:lstStyle>
          <a:p>
            <a:pPr algn="r">
              <a:buClrTx/>
              <a:buFontTx/>
              <a:buNone/>
            </a:pPr>
            <a:r>
              <a:rPr lang="en-US" altLang="en-US" sz="1200">
                <a:solidFill>
                  <a:srgbClr val="000000"/>
                </a:solidFill>
                <a:latin typeface="Times New Roman" panose="02020603050405020304" pitchFamily="18" charset="0"/>
              </a:rPr>
              <a:t>04/10/12</a:t>
            </a:r>
          </a:p>
        </p:txBody>
      </p:sp>
      <p:sp>
        <p:nvSpPr>
          <p:cNvPr id="24580" name="Text Box 4">
            <a:extLst>
              <a:ext uri="{FF2B5EF4-FFF2-40B4-BE49-F238E27FC236}">
                <a16:creationId xmlns:a16="http://schemas.microsoft.com/office/drawing/2014/main" id="{FACE5046-D265-DB4D-B522-0CD75868D1D5}"/>
              </a:ext>
            </a:extLst>
          </p:cNvPr>
          <p:cNvSpPr txBox="1">
            <a:spLocks noChangeArrowheads="1"/>
          </p:cNvSpPr>
          <p:nvPr/>
        </p:nvSpPr>
        <p:spPr bwMode="auto">
          <a:xfrm>
            <a:off x="3884613" y="8685213"/>
            <a:ext cx="294957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358775" indent="-315913">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1pPr>
            <a:lvl2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2pPr>
            <a:lvl3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3pPr>
            <a:lvl4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4pPr>
            <a:lvl5pP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rgbClr val="FFFFFF"/>
                </a:solidFill>
                <a:latin typeface="Arial" panose="020B0604020202020204" pitchFamily="34" charset="0"/>
                <a:ea typeface="ＭＳ Ｐゴシック" panose="020B0600070205080204" pitchFamily="34" charset="-128"/>
              </a:defRPr>
            </a:lvl9pPr>
          </a:lstStyle>
          <a:p>
            <a:pPr algn="r">
              <a:buClrTx/>
              <a:buFontTx/>
              <a:buNone/>
            </a:pPr>
            <a:fld id="{F5F8F989-F9EA-F843-8467-571C1245E98B}" type="slidenum">
              <a:rPr lang="en-US" altLang="en-US" sz="1200">
                <a:solidFill>
                  <a:srgbClr val="000000"/>
                </a:solidFill>
                <a:latin typeface="Times New Roman" panose="02020603050405020304" pitchFamily="18" charset="0"/>
              </a:rPr>
              <a:pPr algn="r">
                <a:buClrTx/>
                <a:buFontTx/>
                <a:buNone/>
              </a:pPr>
              <a:t>40</a:t>
            </a:fld>
            <a:endParaRPr lang="en-US" altLang="en-US" sz="1200">
              <a:solidFill>
                <a:srgbClr val="000000"/>
              </a:solidFill>
              <a:latin typeface="Times New Roman" panose="02020603050405020304" pitchFamily="18" charset="0"/>
            </a:endParaRPr>
          </a:p>
        </p:txBody>
      </p:sp>
      <p:sp>
        <p:nvSpPr>
          <p:cNvPr id="24581" name="Text Box 5">
            <a:extLst>
              <a:ext uri="{FF2B5EF4-FFF2-40B4-BE49-F238E27FC236}">
                <a16:creationId xmlns:a16="http://schemas.microsoft.com/office/drawing/2014/main" id="{494EC20C-E66D-504A-A9AE-2909B232FAE1}"/>
              </a:ext>
            </a:extLst>
          </p:cNvPr>
          <p:cNvSpPr txBox="1">
            <a:spLocks noGrp="1" noRot="1" noChangeAspect="1" noChangeArrowheads="1"/>
          </p:cNvSpPr>
          <p:nvPr>
            <p:ph type="sldImg"/>
          </p:nvPr>
        </p:nvSpPr>
        <p:spPr bwMode="auto">
          <a:xfrm>
            <a:off x="396875" y="685800"/>
            <a:ext cx="6026150" cy="3390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82" name="Text Box 6">
            <a:extLst>
              <a:ext uri="{FF2B5EF4-FFF2-40B4-BE49-F238E27FC236}">
                <a16:creationId xmlns:a16="http://schemas.microsoft.com/office/drawing/2014/main" id="{88EA802A-1043-9543-B442-73A21E5FEBD9}"/>
              </a:ext>
            </a:extLst>
          </p:cNvPr>
          <p:cNvSpPr txBox="1">
            <a:spLocks noChangeArrowheads="1"/>
          </p:cNvSpPr>
          <p:nvPr/>
        </p:nvSpPr>
        <p:spPr bwMode="auto">
          <a:xfrm>
            <a:off x="685800" y="4295775"/>
            <a:ext cx="5443538" cy="416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 name="Notes Placeholder 1">
            <a:extLst>
              <a:ext uri="{FF2B5EF4-FFF2-40B4-BE49-F238E27FC236}">
                <a16:creationId xmlns:a16="http://schemas.microsoft.com/office/drawing/2014/main" id="{28AFC24D-B78C-5F48-BDD5-2BE647ED73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4447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a:t>
            </a:fld>
            <a:endParaRPr lang="fr-FR"/>
          </a:p>
        </p:txBody>
      </p:sp>
    </p:spTree>
    <p:extLst>
      <p:ext uri="{BB962C8B-B14F-4D97-AF65-F5344CB8AC3E}">
        <p14:creationId xmlns:p14="http://schemas.microsoft.com/office/powerpoint/2010/main" val="1866665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41</a:t>
            </a:fld>
            <a:endParaRPr lang="fr-FR"/>
          </a:p>
        </p:txBody>
      </p:sp>
    </p:spTree>
    <p:extLst>
      <p:ext uri="{BB962C8B-B14F-4D97-AF65-F5344CB8AC3E}">
        <p14:creationId xmlns:p14="http://schemas.microsoft.com/office/powerpoint/2010/main" val="2739853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42</a:t>
            </a:fld>
            <a:endParaRPr lang="fr-FR"/>
          </a:p>
        </p:txBody>
      </p:sp>
    </p:spTree>
    <p:extLst>
      <p:ext uri="{BB962C8B-B14F-4D97-AF65-F5344CB8AC3E}">
        <p14:creationId xmlns:p14="http://schemas.microsoft.com/office/powerpoint/2010/main" val="2556359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t>
            </a:r>
          </a:p>
        </p:txBody>
      </p:sp>
      <p:sp>
        <p:nvSpPr>
          <p:cNvPr id="4" name="Slide Number Placeholder 3"/>
          <p:cNvSpPr>
            <a:spLocks noGrp="1"/>
          </p:cNvSpPr>
          <p:nvPr>
            <p:ph type="sldNum" sz="quarter" idx="10"/>
          </p:nvPr>
        </p:nvSpPr>
        <p:spPr/>
        <p:txBody>
          <a:bodyPr/>
          <a:lstStyle/>
          <a:p>
            <a:fld id="{006BE02D-20C0-F840-AFAC-BEA99C74FDC2}" type="slidenum">
              <a:rPr lang="en-US" smtClean="0"/>
              <a:pPr/>
              <a:t>43</a:t>
            </a:fld>
            <a:endParaRPr lang="en-US" dirty="0"/>
          </a:p>
        </p:txBody>
      </p:sp>
    </p:spTree>
    <p:extLst>
      <p:ext uri="{BB962C8B-B14F-4D97-AF65-F5344CB8AC3E}">
        <p14:creationId xmlns:p14="http://schemas.microsoft.com/office/powerpoint/2010/main" val="443806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conda</a:t>
            </a:r>
            <a:r>
              <a:rPr lang="en-US" dirty="0"/>
              <a:t> --version </a:t>
            </a:r>
          </a:p>
          <a:p>
            <a:r>
              <a:rPr lang="en-US" dirty="0" err="1"/>
              <a:t>conda</a:t>
            </a:r>
            <a:r>
              <a:rPr lang="en-US" dirty="0"/>
              <a:t> update </a:t>
            </a:r>
            <a:r>
              <a:rPr lang="en-US" dirty="0" err="1"/>
              <a:t>conda</a:t>
            </a:r>
            <a:r>
              <a:rPr lang="en-US" dirty="0"/>
              <a:t> </a:t>
            </a:r>
          </a:p>
          <a:p>
            <a:endParaRPr lang="en-US" i="0" dirty="0"/>
          </a:p>
          <a:p>
            <a:r>
              <a:rPr lang="en-US" dirty="0" err="1"/>
              <a:t>conda</a:t>
            </a:r>
            <a:r>
              <a:rPr lang="en-US" dirty="0"/>
              <a:t> info --</a:t>
            </a:r>
            <a:r>
              <a:rPr lang="en-US" dirty="0" err="1"/>
              <a:t>envs</a:t>
            </a:r>
            <a:r>
              <a:rPr lang="en-US" dirty="0"/>
              <a:t> </a:t>
            </a:r>
            <a:r>
              <a:rPr lang="en-US" b="1" dirty="0"/>
              <a:t>or</a:t>
            </a:r>
            <a:r>
              <a:rPr lang="en-US" b="1" i="0" dirty="0"/>
              <a:t> </a:t>
            </a:r>
            <a:r>
              <a:rPr lang="en-US" i="0" dirty="0" err="1"/>
              <a:t>conda</a:t>
            </a:r>
            <a:r>
              <a:rPr lang="en-US" i="0" dirty="0"/>
              <a:t> </a:t>
            </a:r>
            <a:r>
              <a:rPr lang="en-US" i="0" dirty="0" err="1"/>
              <a:t>env</a:t>
            </a:r>
            <a:r>
              <a:rPr lang="en-US" i="0" dirty="0"/>
              <a:t> list</a:t>
            </a:r>
          </a:p>
          <a:p>
            <a:endParaRPr lang="en-US" i="0" dirty="0"/>
          </a:p>
          <a:p>
            <a:r>
              <a:rPr lang="en-US" dirty="0" err="1"/>
              <a:t>conda</a:t>
            </a:r>
            <a:r>
              <a:rPr lang="en-US" dirty="0"/>
              <a:t> create --name DSLab2019 python=3.7</a:t>
            </a:r>
          </a:p>
          <a:p>
            <a:r>
              <a:rPr lang="en-US" i="0" dirty="0" err="1"/>
              <a:t>conda</a:t>
            </a:r>
            <a:r>
              <a:rPr lang="en-US" i="0" dirty="0"/>
              <a:t> activate DSLab2019</a:t>
            </a:r>
          </a:p>
          <a:p>
            <a:endParaRPr lang="en-US" i="0" dirty="0"/>
          </a:p>
          <a:p>
            <a:r>
              <a:rPr lang="en-US" dirty="0" err="1"/>
              <a:t>conda</a:t>
            </a:r>
            <a:r>
              <a:rPr lang="en-US" dirty="0"/>
              <a:t> info --</a:t>
            </a:r>
            <a:r>
              <a:rPr lang="en-US" dirty="0" err="1"/>
              <a:t>envs</a:t>
            </a:r>
            <a:endParaRPr lang="en-US" dirty="0"/>
          </a:p>
          <a:p>
            <a:endParaRPr lang="en-US" dirty="0"/>
          </a:p>
          <a:p>
            <a:r>
              <a:rPr lang="en-US" dirty="0"/>
              <a:t>python --version</a:t>
            </a:r>
          </a:p>
          <a:p>
            <a:endParaRPr lang="en-US" i="0" dirty="0"/>
          </a:p>
          <a:p>
            <a:r>
              <a:rPr lang="en-US" dirty="0" err="1"/>
              <a:t>conda</a:t>
            </a:r>
            <a:r>
              <a:rPr lang="en-US" dirty="0"/>
              <a:t> search </a:t>
            </a:r>
            <a:r>
              <a:rPr lang="en-US" dirty="0" err="1"/>
              <a:t>jupyter</a:t>
            </a:r>
            <a:endParaRPr lang="en-US" dirty="0"/>
          </a:p>
          <a:p>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jupyter</a:t>
            </a:r>
            <a:endParaRPr lang="en-US" sz="1200" kern="1200" dirty="0">
              <a:solidFill>
                <a:schemeClr val="tx1"/>
              </a:solidFill>
              <a:effectLst/>
              <a:latin typeface="+mn-lt"/>
              <a:ea typeface="+mn-ea"/>
              <a:cs typeface="+mn-cs"/>
            </a:endParaRPr>
          </a:p>
          <a:p>
            <a:r>
              <a:rPr lang="en-US" i="0" dirty="0" err="1"/>
              <a:t>conda</a:t>
            </a:r>
            <a:r>
              <a:rPr lang="en-US" i="0" dirty="0"/>
              <a:t> list</a:t>
            </a:r>
          </a:p>
          <a:p>
            <a:endParaRPr lang="en-US" i="0" dirty="0"/>
          </a:p>
          <a:p>
            <a:r>
              <a:rPr lang="en-US" dirty="0" err="1"/>
              <a:t>conda</a:t>
            </a:r>
            <a:r>
              <a:rPr lang="en-US" dirty="0"/>
              <a:t> search </a:t>
            </a:r>
            <a:r>
              <a:rPr lang="en-US" dirty="0" err="1"/>
              <a:t>scikit</a:t>
            </a:r>
            <a:r>
              <a:rPr lang="en-US" dirty="0"/>
              <a:t>-learn</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conda</a:t>
            </a:r>
            <a:r>
              <a:rPr lang="en-US" sz="1200" kern="1200" dirty="0">
                <a:solidFill>
                  <a:schemeClr val="tx1"/>
                </a:solidFill>
                <a:effectLst/>
                <a:latin typeface="+mn-lt"/>
                <a:ea typeface="+mn-ea"/>
                <a:cs typeface="+mn-cs"/>
              </a:rPr>
              <a:t> install </a:t>
            </a:r>
            <a:r>
              <a:rPr lang="en-US" sz="1200" kern="1200" dirty="0" err="1">
                <a:solidFill>
                  <a:schemeClr val="tx1"/>
                </a:solidFill>
                <a:effectLst/>
                <a:latin typeface="+mn-lt"/>
                <a:ea typeface="+mn-ea"/>
                <a:cs typeface="+mn-cs"/>
              </a:rPr>
              <a:t>scikit</a:t>
            </a:r>
            <a:r>
              <a:rPr lang="en-US" sz="1200" kern="1200" dirty="0">
                <a:solidFill>
                  <a:schemeClr val="tx1"/>
                </a:solidFill>
                <a:effectLst/>
                <a:latin typeface="+mn-lt"/>
                <a:ea typeface="+mn-ea"/>
                <a:cs typeface="+mn-cs"/>
              </a:rPr>
              <a:t>-learn=0.20.2=py37hebd9d1a_0</a:t>
            </a:r>
          </a:p>
          <a:p>
            <a:r>
              <a:rPr lang="en-US" i="0" dirty="0"/>
              <a:t># </a:t>
            </a:r>
            <a:r>
              <a:rPr lang="en-US" i="0" dirty="0" err="1"/>
              <a:t>conda</a:t>
            </a:r>
            <a:r>
              <a:rPr lang="en-US" i="0" dirty="0"/>
              <a:t> list</a:t>
            </a:r>
          </a:p>
          <a:p>
            <a:endParaRPr lang="en-US" i="0" dirty="0"/>
          </a:p>
          <a:p>
            <a:r>
              <a:rPr lang="en-US" i="0" dirty="0" err="1"/>
              <a:t>conda</a:t>
            </a:r>
            <a:r>
              <a:rPr lang="en-US" i="0" dirty="0"/>
              <a:t> deactivate</a:t>
            </a:r>
          </a:p>
          <a:p>
            <a:endParaRPr lang="en-US" i="0" dirty="0"/>
          </a:p>
          <a:p>
            <a:r>
              <a:rPr lang="en-US" dirty="0" err="1"/>
              <a:t>conda</a:t>
            </a:r>
            <a:r>
              <a:rPr lang="en-US" dirty="0"/>
              <a:t> </a:t>
            </a:r>
            <a:r>
              <a:rPr lang="en-US" dirty="0" err="1"/>
              <a:t>env</a:t>
            </a:r>
            <a:r>
              <a:rPr lang="en-US" dirty="0"/>
              <a:t> remove -n DSLab2019</a:t>
            </a:r>
          </a:p>
          <a:p>
            <a:endParaRPr lang="en-US" dirty="0"/>
          </a:p>
          <a:p>
            <a:endParaRPr lang="en-US" i="0" dirty="0"/>
          </a:p>
          <a:p>
            <a:endParaRPr lang="en-US" i="0" dirty="0"/>
          </a:p>
        </p:txBody>
      </p:sp>
      <p:sp>
        <p:nvSpPr>
          <p:cNvPr id="4" name="Slide Number Placeholder 3"/>
          <p:cNvSpPr>
            <a:spLocks noGrp="1"/>
          </p:cNvSpPr>
          <p:nvPr>
            <p:ph type="sldNum" sz="quarter" idx="10"/>
          </p:nvPr>
        </p:nvSpPr>
        <p:spPr/>
        <p:txBody>
          <a:bodyPr/>
          <a:lstStyle/>
          <a:p>
            <a:fld id="{7A1EB006-2DD9-3946-AF15-09AAE92EA1EA}" type="slidenum">
              <a:rPr lang="fr-FR" smtClean="0"/>
              <a:t>44</a:t>
            </a:fld>
            <a:endParaRPr lang="fr-FR"/>
          </a:p>
        </p:txBody>
      </p:sp>
    </p:spTree>
    <p:extLst>
      <p:ext uri="{BB962C8B-B14F-4D97-AF65-F5344CB8AC3E}">
        <p14:creationId xmlns:p14="http://schemas.microsoft.com/office/powerpoint/2010/main" val="521299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t>
            </a:r>
          </a:p>
        </p:txBody>
      </p:sp>
      <p:sp>
        <p:nvSpPr>
          <p:cNvPr id="4" name="Slide Number Placeholder 3"/>
          <p:cNvSpPr>
            <a:spLocks noGrp="1"/>
          </p:cNvSpPr>
          <p:nvPr>
            <p:ph type="sldNum" sz="quarter" idx="10"/>
          </p:nvPr>
        </p:nvSpPr>
        <p:spPr/>
        <p:txBody>
          <a:bodyPr/>
          <a:lstStyle/>
          <a:p>
            <a:fld id="{006BE02D-20C0-F840-AFAC-BEA99C74FDC2}" type="slidenum">
              <a:rPr lang="en-US" smtClean="0"/>
              <a:pPr/>
              <a:t>45</a:t>
            </a:fld>
            <a:endParaRPr lang="en-US" dirty="0"/>
          </a:p>
        </p:txBody>
      </p:sp>
    </p:spTree>
    <p:extLst>
      <p:ext uri="{BB962C8B-B14F-4D97-AF65-F5344CB8AC3E}">
        <p14:creationId xmlns:p14="http://schemas.microsoft.com/office/powerpoint/2010/main" val="50602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basically do many different things with a notebook… but it is heavily used these days to </a:t>
            </a:r>
          </a:p>
          <a:p>
            <a:endParaRPr lang="en-US" dirty="0"/>
          </a:p>
          <a:p>
            <a:r>
              <a:rPr lang="en-US" dirty="0"/>
              <a:t>Show a simple example:</a:t>
            </a:r>
          </a:p>
          <a:p>
            <a:endParaRPr lang="en-US" dirty="0"/>
          </a:p>
          <a:p>
            <a:r>
              <a:rPr lang="en-US" dirty="0"/>
              <a:t>a = 2</a:t>
            </a:r>
          </a:p>
          <a:p>
            <a:r>
              <a:rPr lang="en-US" dirty="0"/>
              <a:t>b = 3</a:t>
            </a:r>
          </a:p>
          <a:p>
            <a:endParaRPr lang="en-US" dirty="0"/>
          </a:p>
          <a:p>
            <a:r>
              <a:rPr lang="en-US" dirty="0"/>
              <a:t>Let’s compute $c = a^2 + b^2$</a:t>
            </a:r>
          </a:p>
          <a:p>
            <a:endParaRPr lang="en-US" dirty="0"/>
          </a:p>
          <a:p>
            <a:r>
              <a:rPr lang="en-US" dirty="0"/>
              <a:t>c = a**2 + b**2</a:t>
            </a:r>
          </a:p>
          <a:p>
            <a:endParaRPr lang="en-US" dirty="0"/>
          </a:p>
          <a:p>
            <a:r>
              <a:rPr lang="en-US" dirty="0"/>
              <a:t>print(c)</a:t>
            </a:r>
          </a:p>
          <a:p>
            <a:endParaRPr lang="en-US" dirty="0"/>
          </a:p>
          <a:p>
            <a:r>
              <a:rPr lang="en-US" dirty="0"/>
              <a:t># &amp; show \</a:t>
            </a:r>
            <a:r>
              <a:rPr lang="en-US" dirty="0" err="1"/>
              <a:t>sqrt</a:t>
            </a:r>
            <a:r>
              <a:rPr lang="en-US" dirty="0"/>
              <a:t>{.} in Latex</a:t>
            </a:r>
          </a:p>
          <a:p>
            <a:endParaRPr lang="en-US" dirty="0"/>
          </a:p>
          <a:p>
            <a:r>
              <a:rPr lang="en-US" b="1" dirty="0"/>
              <a:t>Show how to insert an image in a Markdown Cell</a:t>
            </a:r>
          </a:p>
          <a:p>
            <a:r>
              <a:rPr lang="en-US" b="0" dirty="0"/>
              <a:t>![alt text](Pictures/Compteur_Etage_1.jpg "</a:t>
            </a:r>
            <a:r>
              <a:rPr lang="en-US" b="0" dirty="0" err="1"/>
              <a:t>Compteur</a:t>
            </a:r>
            <a:r>
              <a:rPr lang="en-US" b="0" dirty="0"/>
              <a:t>")</a:t>
            </a:r>
          </a:p>
          <a:p>
            <a:endParaRPr lang="en-US" b="1" dirty="0"/>
          </a:p>
          <a:p>
            <a:r>
              <a:rPr lang="en-US" b="1" dirty="0"/>
              <a:t>https://</a:t>
            </a:r>
            <a:r>
              <a:rPr lang="en-US" b="1" dirty="0" err="1"/>
              <a:t>github.com</a:t>
            </a:r>
            <a:r>
              <a:rPr lang="en-US" b="1" dirty="0"/>
              <a:t>/</a:t>
            </a:r>
            <a:r>
              <a:rPr lang="en-US" b="1" dirty="0" err="1"/>
              <a:t>adam</a:t>
            </a:r>
            <a:r>
              <a:rPr lang="en-US" b="1" dirty="0"/>
              <a:t>-p/markdown-here/wiki/Markdown-</a:t>
            </a:r>
            <a:r>
              <a:rPr lang="en-US" b="1" dirty="0" err="1"/>
              <a:t>Cheatsheet</a:t>
            </a:r>
            <a:endParaRPr lang="en-US" b="1" dirty="0"/>
          </a:p>
          <a:p>
            <a:endParaRPr lang="en-US" b="1" dirty="0"/>
          </a:p>
          <a:p>
            <a:r>
              <a:rPr lang="en-US" b="1" dirty="0"/>
              <a:t>Show how to time block of code (cell) - %%</a:t>
            </a:r>
            <a:r>
              <a:rPr lang="en-US" b="1" dirty="0" err="1"/>
              <a:t>timeit</a:t>
            </a:r>
            <a:r>
              <a:rPr lang="en-US" b="1" dirty="0"/>
              <a:t> x = range(10000) max(x)</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46</a:t>
            </a:fld>
            <a:endParaRPr lang="fr-FR"/>
          </a:p>
        </p:txBody>
      </p:sp>
    </p:spTree>
    <p:extLst>
      <p:ext uri="{BB962C8B-B14F-4D97-AF65-F5344CB8AC3E}">
        <p14:creationId xmlns:p14="http://schemas.microsoft.com/office/powerpoint/2010/main" val="3410896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you save a notebook, this is sent from your browser to the notebook server, which saves it on disk as a JSON file with a .</a:t>
            </a:r>
            <a:r>
              <a:rPr lang="en-US" dirty="0" err="1"/>
              <a:t>ipynb</a:t>
            </a:r>
            <a:r>
              <a:rPr lang="en-US" dirty="0"/>
              <a:t> extension.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JSON (</a:t>
            </a:r>
            <a:r>
              <a:rPr lang="en-US" b="0" dirty="0"/>
              <a:t>JavaScript Object Notation</a:t>
            </a:r>
            <a:r>
              <a:rPr lang="en-US" b="1" dirty="0"/>
              <a:t>)</a:t>
            </a:r>
            <a:r>
              <a:rPr lang="en-US" dirty="0"/>
              <a:t> is a language-independent, human-readable open-standard file format (attribute-value pairs). It was derived from JavaScript.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The kernel doesn’t know anything about the notebook document: it just gets sent cells of code to execute when the user runs them.</a:t>
            </a:r>
          </a:p>
          <a:p>
            <a:endParaRPr lang="en-US" dirty="0"/>
          </a:p>
          <a:p>
            <a:r>
              <a:rPr lang="en-US" b="1" dirty="0"/>
              <a:t>** Show command lines as I create two new notebooks</a:t>
            </a:r>
          </a:p>
          <a:p>
            <a:r>
              <a:rPr lang="en-US" b="1" dirty="0"/>
              <a:t>** Explain that, as discussed before, we could install more kernels</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47</a:t>
            </a:fld>
            <a:endParaRPr lang="fr-FR"/>
          </a:p>
        </p:txBody>
      </p:sp>
    </p:spTree>
    <p:extLst>
      <p:ext uri="{BB962C8B-B14F-4D97-AF65-F5344CB8AC3E}">
        <p14:creationId xmlns:p14="http://schemas.microsoft.com/office/powerpoint/2010/main" val="80479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~/.local/share/</a:t>
            </a:r>
            <a:r>
              <a:rPr lang="en-US" dirty="0" err="1"/>
              <a:t>jupyter</a:t>
            </a:r>
            <a:r>
              <a:rPr lang="en-US" dirty="0"/>
              <a:t>/kernels/python2/</a:t>
            </a:r>
            <a:r>
              <a:rPr lang="en-US" dirty="0" err="1"/>
              <a:t>kernel.json</a:t>
            </a:r>
            <a:endParaRPr lang="en-US" dirty="0"/>
          </a:p>
          <a:p>
            <a:endParaRPr lang="en-US" dirty="0"/>
          </a:p>
          <a:p>
            <a:r>
              <a:rPr lang="en-US" dirty="0"/>
              <a:t>-&gt; Python 2 =&gt; Old Python</a:t>
            </a:r>
          </a:p>
          <a:p>
            <a:endParaRPr lang="en-US" dirty="0"/>
          </a:p>
          <a:p>
            <a:endParaRPr lang="en-US" dirty="0"/>
          </a:p>
          <a:p>
            <a:r>
              <a:rPr lang="en-US" dirty="0"/>
              <a:t>Rerun the %%</a:t>
            </a:r>
            <a:r>
              <a:rPr lang="en-US" dirty="0" err="1"/>
              <a:t>timeit</a:t>
            </a:r>
            <a:r>
              <a:rPr lang="en-US" dirty="0"/>
              <a:t> example</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48</a:t>
            </a:fld>
            <a:endParaRPr lang="fr-FR"/>
          </a:p>
        </p:txBody>
      </p:sp>
    </p:spTree>
    <p:extLst>
      <p:ext uri="{BB962C8B-B14F-4D97-AF65-F5344CB8AC3E}">
        <p14:creationId xmlns:p14="http://schemas.microsoft.com/office/powerpoint/2010/main" val="3025920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t>
            </a:r>
          </a:p>
        </p:txBody>
      </p:sp>
      <p:sp>
        <p:nvSpPr>
          <p:cNvPr id="4" name="Slide Number Placeholder 3"/>
          <p:cNvSpPr>
            <a:spLocks noGrp="1"/>
          </p:cNvSpPr>
          <p:nvPr>
            <p:ph type="sldNum" sz="quarter" idx="10"/>
          </p:nvPr>
        </p:nvSpPr>
        <p:spPr/>
        <p:txBody>
          <a:bodyPr/>
          <a:lstStyle/>
          <a:p>
            <a:fld id="{006BE02D-20C0-F840-AFAC-BEA99C74FDC2}" type="slidenum">
              <a:rPr lang="en-US" smtClean="0"/>
              <a:pPr/>
              <a:t>49</a:t>
            </a:fld>
            <a:endParaRPr lang="en-US" dirty="0"/>
          </a:p>
        </p:txBody>
      </p:sp>
    </p:spTree>
    <p:extLst>
      <p:ext uri="{BB962C8B-B14F-4D97-AF65-F5344CB8AC3E}">
        <p14:creationId xmlns:p14="http://schemas.microsoft.com/office/powerpoint/2010/main" val="1893570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2.7: 2010</a:t>
            </a:r>
          </a:p>
          <a:p>
            <a:r>
              <a:rPr lang="en-US" dirty="0"/>
              <a:t>3.6: late 2016</a:t>
            </a:r>
          </a:p>
          <a:p>
            <a:endParaRPr lang="en-US" dirty="0"/>
          </a:p>
          <a:p>
            <a:r>
              <a:rPr lang="en-US" dirty="0"/>
              <a:t>Guido van Rossum (the original creator of the Python language) decided to clean up Python 2.x properly, with less regard for backwards compatibility than is the case for new releases in the 2.x range. The most drastic improvement is the better Unicode support (with all text strings being Unicode by default) as well as saner bytes/Unicode separation. </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50</a:t>
            </a:fld>
            <a:endParaRPr lang="fr-FR"/>
          </a:p>
        </p:txBody>
      </p:sp>
    </p:spTree>
    <p:extLst>
      <p:ext uri="{BB962C8B-B14F-4D97-AF65-F5344CB8AC3E}">
        <p14:creationId xmlns:p14="http://schemas.microsoft.com/office/powerpoint/2010/main" val="423948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a:t>
            </a:fld>
            <a:endParaRPr lang="fr-FR"/>
          </a:p>
        </p:txBody>
      </p:sp>
    </p:spTree>
    <p:extLst>
      <p:ext uri="{BB962C8B-B14F-4D97-AF65-F5344CB8AC3E}">
        <p14:creationId xmlns:p14="http://schemas.microsoft.com/office/powerpoint/2010/main" val="828191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has Microsoft</a:t>
            </a:r>
          </a:p>
          <a:p>
            <a:r>
              <a:rPr lang="en-US" dirty="0"/>
              <a:t>Java had Sun</a:t>
            </a:r>
          </a:p>
          <a:p>
            <a:r>
              <a:rPr lang="en-US" dirty="0"/>
              <a:t>PHP is used by Facebook</a:t>
            </a:r>
          </a:p>
          <a:p>
            <a:endParaRPr lang="en-US" dirty="0"/>
          </a:p>
          <a:p>
            <a:r>
              <a:rPr lang="en-US" dirty="0"/>
              <a:t>Google adopted Python heavily back in 2006</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51</a:t>
            </a:fld>
            <a:endParaRPr lang="fr-FR"/>
          </a:p>
        </p:txBody>
      </p:sp>
    </p:spTree>
    <p:extLst>
      <p:ext uri="{BB962C8B-B14F-4D97-AF65-F5344CB8AC3E}">
        <p14:creationId xmlns:p14="http://schemas.microsoft.com/office/powerpoint/2010/main" val="3052582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52</a:t>
            </a:fld>
            <a:endParaRPr lang="fr-FR"/>
          </a:p>
        </p:txBody>
      </p:sp>
    </p:spTree>
    <p:extLst>
      <p:ext uri="{BB962C8B-B14F-4D97-AF65-F5344CB8AC3E}">
        <p14:creationId xmlns:p14="http://schemas.microsoft.com/office/powerpoint/2010/main" val="3106875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err="1">
                <a:effectLst/>
              </a:rPr>
              <a:t>def</a:t>
            </a:r>
            <a:r>
              <a:rPr lang="en-US" dirty="0">
                <a:effectLst/>
              </a:rPr>
              <a:t> foo(</a:t>
            </a:r>
            <a:r>
              <a:rPr lang="en-US" dirty="0" err="1">
                <a:effectLst/>
              </a:rPr>
              <a:t>param</a:t>
            </a:r>
            <a:r>
              <a:rPr lang="en-US" dirty="0">
                <a:effectLst/>
              </a:rPr>
              <a:t>=None): </a:t>
            </a:r>
          </a:p>
          <a:p>
            <a:r>
              <a:rPr lang="en-US" dirty="0">
                <a:effectLst/>
              </a:rPr>
              <a:t>    if </a:t>
            </a:r>
            <a:r>
              <a:rPr lang="en-US" dirty="0" err="1">
                <a:effectLst/>
              </a:rPr>
              <a:t>param</a:t>
            </a:r>
            <a:r>
              <a:rPr lang="en-US" dirty="0">
                <a:effectLst/>
              </a:rPr>
              <a:t> is None: </a:t>
            </a:r>
          </a:p>
          <a:p>
            <a:r>
              <a:rPr lang="en-US" dirty="0">
                <a:effectLst/>
              </a:rPr>
              <a:t>        </a:t>
            </a:r>
            <a:r>
              <a:rPr lang="en-US" dirty="0" err="1">
                <a:effectLst/>
              </a:rPr>
              <a:t>param</a:t>
            </a:r>
            <a:r>
              <a:rPr lang="en-US" dirty="0">
                <a:effectLst/>
              </a:rPr>
              <a:t> = [] </a:t>
            </a:r>
          </a:p>
          <a:p>
            <a:r>
              <a:rPr lang="en-US" dirty="0">
                <a:effectLst/>
              </a:rPr>
              <a:t>    </a:t>
            </a:r>
            <a:r>
              <a:rPr lang="en-US" dirty="0" err="1">
                <a:effectLst/>
              </a:rPr>
              <a:t>param.append</a:t>
            </a:r>
            <a:r>
              <a:rPr lang="en-US" dirty="0">
                <a:effectLst/>
              </a:rPr>
              <a:t>(9) </a:t>
            </a:r>
          </a:p>
          <a:p>
            <a:r>
              <a:rPr lang="en-US" dirty="0">
                <a:effectLst/>
              </a:rPr>
              <a:t>    return(</a:t>
            </a:r>
            <a:r>
              <a:rPr lang="en-US" dirty="0" err="1">
                <a:effectLst/>
              </a:rPr>
              <a:t>param</a:t>
            </a:r>
            <a:r>
              <a:rPr lang="en-US" dirty="0">
                <a:effectLst/>
              </a:rPr>
              <a:t>)</a:t>
            </a:r>
          </a:p>
          <a:p>
            <a:endParaRPr lang="en-US" dirty="0"/>
          </a:p>
          <a:p>
            <a:pPr marL="0" indent="0">
              <a:buFont typeface="+mj-lt"/>
              <a:buNone/>
            </a:pPr>
            <a:r>
              <a:rPr lang="en-US" dirty="0"/>
              <a:t>=====</a:t>
            </a:r>
          </a:p>
          <a:p>
            <a:pPr marL="0" indent="0">
              <a:buFont typeface="+mj-lt"/>
              <a:buNone/>
            </a:pPr>
            <a:endParaRPr lang="en-US" dirty="0"/>
          </a:p>
          <a:p>
            <a:pPr marL="0" indent="0">
              <a:buFont typeface="+mj-lt"/>
              <a:buNone/>
            </a:pPr>
            <a:r>
              <a:rPr lang="en-US" dirty="0"/>
              <a:t>bar = 42</a:t>
            </a:r>
          </a:p>
          <a:p>
            <a:r>
              <a:rPr lang="en-US" dirty="0" err="1"/>
              <a:t>def</a:t>
            </a:r>
            <a:r>
              <a:rPr lang="en-US" dirty="0"/>
              <a:t> foo():</a:t>
            </a:r>
          </a:p>
          <a:p>
            <a:r>
              <a:rPr lang="en-US" dirty="0"/>
              <a:t>    bar = 0 # !! bar = bar + 0 =&gt; local variable 'bar' referenced before assignment</a:t>
            </a:r>
          </a:p>
          <a:p>
            <a:r>
              <a:rPr lang="en-US" dirty="0"/>
              <a:t>    # return(bar)</a:t>
            </a:r>
          </a:p>
          <a:p>
            <a:endParaRPr lang="en-US" dirty="0"/>
          </a:p>
          <a:p>
            <a:r>
              <a:rPr lang="en-US" dirty="0"/>
              <a:t># bar = foo()</a:t>
            </a:r>
          </a:p>
          <a:p>
            <a:r>
              <a:rPr lang="en-US" dirty="0"/>
              <a:t>foo()</a:t>
            </a:r>
          </a:p>
          <a:p>
            <a:r>
              <a:rPr lang="en-US" dirty="0"/>
              <a:t>print(bar)</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b = a[:] same as b = </a:t>
            </a:r>
            <a:r>
              <a:rPr lang="en-US" dirty="0" err="1"/>
              <a:t>a.copy</a:t>
            </a:r>
            <a:r>
              <a:rPr lang="en-US" dirty="0"/>
              <a: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53</a:t>
            </a:fld>
            <a:endParaRPr lang="fr-FR"/>
          </a:p>
        </p:txBody>
      </p:sp>
    </p:spTree>
    <p:extLst>
      <p:ext uri="{BB962C8B-B14F-4D97-AF65-F5344CB8AC3E}">
        <p14:creationId xmlns:p14="http://schemas.microsoft.com/office/powerpoint/2010/main" val="3878948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54</a:t>
            </a:fld>
            <a:endParaRPr lang="fr-FR"/>
          </a:p>
        </p:txBody>
      </p:sp>
    </p:spTree>
    <p:extLst>
      <p:ext uri="{BB962C8B-B14F-4D97-AF65-F5344CB8AC3E}">
        <p14:creationId xmlns:p14="http://schemas.microsoft.com/office/powerpoint/2010/main" val="337554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55</a:t>
            </a:fld>
            <a:endParaRPr lang="en-US" dirty="0"/>
          </a:p>
        </p:txBody>
      </p:sp>
    </p:spTree>
    <p:extLst>
      <p:ext uri="{BB962C8B-B14F-4D97-AF65-F5344CB8AC3E}">
        <p14:creationId xmlns:p14="http://schemas.microsoft.com/office/powerpoint/2010/main" val="5118060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Scikit</a:t>
            </a:r>
            <a:r>
              <a:rPr lang="en-US" b="0" dirty="0"/>
              <a:t>-learn built on top of </a:t>
            </a:r>
            <a:r>
              <a:rPr lang="en-US" b="0" dirty="0" err="1"/>
              <a:t>Sci</a:t>
            </a:r>
            <a:r>
              <a:rPr lang="en-US" b="0" dirty="0"/>
              <a:t>-pi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56</a:t>
            </a:fld>
            <a:endParaRPr lang="fr-FR"/>
          </a:p>
        </p:txBody>
      </p:sp>
    </p:spTree>
    <p:extLst>
      <p:ext uri="{BB962C8B-B14F-4D97-AF65-F5344CB8AC3E}">
        <p14:creationId xmlns:p14="http://schemas.microsoft.com/office/powerpoint/2010/main" val="384308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1121627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218983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987694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2580392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4856483"/>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Imag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44933" y="4427884"/>
            <a:ext cx="2722983" cy="288237"/>
          </a:xfrm>
          <a:prstGeom prst="rect">
            <a:avLst/>
          </a:prstGeom>
        </p:spPr>
      </p:pic>
    </p:spTree>
    <p:extLst>
      <p:ext uri="{BB962C8B-B14F-4D97-AF65-F5344CB8AC3E}">
        <p14:creationId xmlns:p14="http://schemas.microsoft.com/office/powerpoint/2010/main" val="269173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t>20/02/2019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6AA6DD6-4F68-4143-A850-17C97FAF9A1F}" type="slidenum">
              <a:rPr lang="fr-FR" smtClean="0"/>
              <a:t>‹#›</a:t>
            </a:fld>
            <a:endParaRPr lang="fr-F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2" y="6041611"/>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2" y="5933742"/>
            <a:ext cx="1573494" cy="507772"/>
            <a:chOff x="4754528" y="4908030"/>
            <a:chExt cx="1180121" cy="507772"/>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776896" cy="215444"/>
            </a:xfrm>
            <a:prstGeom prst="rect">
              <a:avLst/>
            </a:prstGeom>
            <a:noFill/>
          </p:spPr>
          <p:txBody>
            <a:bodyPr wrap="none" rtlCol="0">
              <a:spAutoFit/>
            </a:bodyPr>
            <a:lstStyle/>
            <a:p>
              <a:r>
                <a:rPr lang="fr-FR" sz="400" dirty="0">
                  <a:latin typeface="Verdana"/>
                  <a:cs typeface="Verdana"/>
                </a:rPr>
                <a:t>Eidg. Forschungsanstalt für Wald</a:t>
              </a:r>
            </a:p>
            <a:p>
              <a:r>
                <a:rPr lang="fr-FR" sz="400" dirty="0">
                  <a:latin typeface="Verdana"/>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3"/>
            <a:ext cx="6193164" cy="1209210"/>
          </a:xfrm>
          <a:prstGeom prst="rect">
            <a:avLst/>
          </a:prstGeom>
        </p:spPr>
      </p:pic>
    </p:spTree>
    <p:extLst>
      <p:ext uri="{BB962C8B-B14F-4D97-AF65-F5344CB8AC3E}">
        <p14:creationId xmlns:p14="http://schemas.microsoft.com/office/powerpoint/2010/main" val="379283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63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412755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539131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5752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211012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251884" y="1298576"/>
            <a:ext cx="11640664" cy="4773613"/>
          </a:xfrm>
          <a:prstGeom prst="rect">
            <a:avLst/>
          </a:prstGeom>
          <a:noFill/>
          <a:ln w="9525">
            <a:noFill/>
            <a:miter lim="800000"/>
            <a:headEnd/>
            <a:tailEnd/>
          </a:ln>
        </p:spPr>
        <p:txBody>
          <a:bodyPr/>
          <a:lstStyle>
            <a:lvl1pPr algn="l">
              <a:buFont typeface="Arial" pitchFamily="34" charset="0"/>
              <a:buChar char="•"/>
              <a:tabLst>
                <a:tab pos="479988" algn="l"/>
              </a:tabLst>
              <a:defRPr sz="2133" baseline="0">
                <a:solidFill>
                  <a:schemeClr val="bg2"/>
                </a:solidFill>
                <a:latin typeface="Arial" pitchFamily="34" charset="0"/>
              </a:defRPr>
            </a:lvl1pPr>
            <a:lvl2pPr>
              <a:buFont typeface="Arial" pitchFamily="34" charset="0"/>
              <a:buChar char="•"/>
              <a:defRPr>
                <a:solidFill>
                  <a:schemeClr val="bg2"/>
                </a:solidFill>
              </a:defRPr>
            </a:lvl2pPr>
            <a:lvl3pPr>
              <a:buFont typeface="Arial" pitchFamily="34" charset="0"/>
              <a:buNone/>
              <a:defRPr sz="2133" baseline="0">
                <a:solidFill>
                  <a:schemeClr val="bg2"/>
                </a:solidFill>
              </a:defRPr>
            </a:lvl3pPr>
            <a:lvl4pPr>
              <a:buFont typeface="Arial" pitchFamily="34" charset="0"/>
              <a:buChar char="•"/>
              <a:defRPr sz="2133" baseline="0">
                <a:solidFill>
                  <a:schemeClr val="bg2"/>
                </a:solidFill>
              </a:defRPr>
            </a:lvl4pPr>
            <a:lvl5pPr>
              <a:buFont typeface="Arial" pitchFamily="34" charset="0"/>
              <a:buNone/>
              <a:defRPr sz="2133" baseline="0">
                <a:solidFill>
                  <a:schemeClr val="bg2"/>
                </a:solidFill>
              </a:defRPr>
            </a:lvl5pPr>
          </a:lstStyle>
          <a:p>
            <a:pPr lvl="0"/>
            <a:endParaRPr lang="en-GB" noProof="0" dirty="0"/>
          </a:p>
        </p:txBody>
      </p:sp>
    </p:spTree>
    <p:extLst>
      <p:ext uri="{BB962C8B-B14F-4D97-AF65-F5344CB8AC3E}">
        <p14:creationId xmlns:p14="http://schemas.microsoft.com/office/powerpoint/2010/main" val="2621863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527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1"/>
            <a:ext cx="12192000" cy="629728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98660094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20/02/2019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4856484"/>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58821" y="4386559"/>
            <a:ext cx="1899531" cy="370882"/>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0" name="Imag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82955" y="4422551"/>
            <a:ext cx="2722983" cy="288237"/>
          </a:xfrm>
          <a:prstGeom prst="rect">
            <a:avLst/>
          </a:prstGeom>
        </p:spPr>
      </p:pic>
    </p:spTree>
    <p:extLst>
      <p:ext uri="{BB962C8B-B14F-4D97-AF65-F5344CB8AC3E}">
        <p14:creationId xmlns:p14="http://schemas.microsoft.com/office/powerpoint/2010/main" val="614891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20/02/2019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0" name="Imag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82957" y="4422552"/>
            <a:ext cx="2722983" cy="288237"/>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hqprint">
            <a:extLst>
              <a:ext uri="{28A0092B-C50C-407E-A947-70E740481C1C}">
                <a14:useLocalDpi xmlns:a14="http://schemas.microsoft.com/office/drawing/2010/main"/>
              </a:ext>
            </a:extLst>
          </a:blip>
          <a:srcRect b="-896"/>
          <a:stretch/>
        </p:blipFill>
        <p:spPr>
          <a:xfrm>
            <a:off x="3"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20/02/2019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55869" y="2335719"/>
            <a:ext cx="11550067" cy="174413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20/02/2019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3" name="Title 1"/>
          <p:cNvSpPr>
            <a:spLocks noGrp="1"/>
          </p:cNvSpPr>
          <p:nvPr>
            <p:ph type="ctrTitle" hasCustomPrompt="1"/>
          </p:nvPr>
        </p:nvSpPr>
        <p:spPr>
          <a:xfrm>
            <a:off x="466657" y="3482213"/>
            <a:ext cx="11550067" cy="1896104"/>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4"/>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85070" y="4"/>
            <a:ext cx="8906932" cy="6857999"/>
          </a:xfrm>
        </p:spPr>
        <p:txBody>
          <a:bodyPr rIns="540000" anchor="ctr" anchorCtr="0">
            <a:normAutofit/>
          </a:bodyPr>
          <a:lstStyle>
            <a:lvl1pPr algn="r">
              <a:defRPr sz="405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0" name="Content Placeholder 2"/>
          <p:cNvSpPr>
            <a:spLocks noGrp="1"/>
          </p:cNvSpPr>
          <p:nvPr>
            <p:ph idx="1" hasCustomPrompt="1"/>
          </p:nvPr>
        </p:nvSpPr>
        <p:spPr>
          <a:xfrm>
            <a:off x="3810450" y="1630009"/>
            <a:ext cx="7775785" cy="4788044"/>
          </a:xfrm>
        </p:spPr>
        <p:txBody>
          <a:bodyPr anchor="ctr" anchorCtr="0"/>
          <a:lstStyle>
            <a:lvl1pPr>
              <a:defRPr>
                <a:solidFill>
                  <a:schemeClr val="bg1"/>
                </a:solidFill>
              </a:defRPr>
            </a:lvl1pPr>
            <a:lvl4pPr marL="1028577"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27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
            <a:ext cx="2519680" cy="6855069"/>
          </a:xfrm>
          <a:prstGeom prst="rect">
            <a:avLst/>
          </a:prstGeom>
        </p:spPr>
      </p:pic>
      <p:sp>
        <p:nvSpPr>
          <p:cNvPr id="15" name="Rectangle 14"/>
          <p:cNvSpPr/>
          <p:nvPr userDrawn="1"/>
        </p:nvSpPr>
        <p:spPr>
          <a:xfrm>
            <a:off x="0" y="-2930"/>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dirty="0">
              <a:solidFill>
                <a:prstClr val="white"/>
              </a:solidFill>
            </a:endParaRPr>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3" name="Content Placeholder 2"/>
          <p:cNvSpPr>
            <a:spLocks noGrp="1"/>
          </p:cNvSpPr>
          <p:nvPr>
            <p:ph idx="1"/>
          </p:nvPr>
        </p:nvSpPr>
        <p:spPr>
          <a:xfrm>
            <a:off x="838200" y="1276709"/>
            <a:ext cx="10515600" cy="4900254"/>
          </a:xfrm>
        </p:spPr>
        <p:txBody>
          <a:bodyPr/>
          <a:lstStyle>
            <a:lvl4pPr marL="1028577"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20/02/2019</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20/02/2019</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20/02/2019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405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solidFill>
                  <a:prstClr val="black">
                    <a:tint val="75000"/>
                  </a:prstClr>
                </a:solidFill>
              </a:rPr>
              <a:pPr/>
              <a:t>20/02/2019</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4" y="6041612"/>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1" y="5933742"/>
            <a:ext cx="1358692" cy="476994"/>
            <a:chOff x="4754528" y="4908030"/>
            <a:chExt cx="1019019" cy="476994"/>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615794" cy="184666"/>
            </a:xfrm>
            <a:prstGeom prst="rect">
              <a:avLst/>
            </a:prstGeom>
            <a:noFill/>
          </p:spPr>
          <p:txBody>
            <a:bodyPr wrap="none" rtlCol="0">
              <a:spAutoFit/>
            </a:bodyPr>
            <a:lstStyle/>
            <a:p>
              <a:pPr defTabSz="342859" fontAlgn="auto">
                <a:spcBef>
                  <a:spcPts val="0"/>
                </a:spcBef>
                <a:spcAft>
                  <a:spcPts val="0"/>
                </a:spcAft>
              </a:pPr>
              <a:r>
                <a:rPr lang="fr-FR" sz="300" dirty="0">
                  <a:solidFill>
                    <a:prstClr val="black"/>
                  </a:solidFill>
                  <a:latin typeface="Verdana"/>
                  <a:ea typeface=""/>
                  <a:cs typeface="Verdana"/>
                </a:rPr>
                <a:t>Eidg. Forschungsanstalt für Wald</a:t>
              </a:r>
            </a:p>
            <a:p>
              <a:pPr defTabSz="342859" fontAlgn="auto">
                <a:spcBef>
                  <a:spcPts val="0"/>
                </a:spcBef>
                <a:spcAft>
                  <a:spcPts val="0"/>
                </a:spcAft>
              </a:pPr>
              <a:r>
                <a:rPr lang="fr-FR" sz="300" dirty="0">
                  <a:solidFill>
                    <a:prstClr val="black"/>
                  </a:solidFill>
                  <a:latin typeface="Verdana"/>
                  <a:ea typeface=""/>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4"/>
            <a:ext cx="6193164" cy="1209210"/>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hqprint">
            <a:extLst>
              <a:ext uri="{28A0092B-C50C-407E-A947-70E740481C1C}">
                <a14:useLocalDpi xmlns:a14="http://schemas.microsoft.com/office/drawing/2010/main"/>
              </a:ext>
            </a:extLst>
          </a:blip>
          <a:srcRect b="-896"/>
          <a:stretch/>
        </p:blipFill>
        <p:spPr>
          <a:xfrm>
            <a:off x="2"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55869" y="2335718"/>
            <a:ext cx="11550067" cy="174413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ext uri="{BB962C8B-B14F-4D97-AF65-F5344CB8AC3E}">
        <p14:creationId xmlns:p14="http://schemas.microsoft.com/office/powerpoint/2010/main" val="39262755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479155" y="1978874"/>
            <a:ext cx="4557549" cy="4155281"/>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214921845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180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 Foot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0373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092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678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38513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61785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1588" y="0"/>
            <a:ext cx="12192001" cy="6297283"/>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00098110"/>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72435736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11" name="Picture Placeholder 8"/>
          <p:cNvSpPr>
            <a:spLocks noGrp="1" noChangeAspect="1"/>
          </p:cNvSpPr>
          <p:nvPr>
            <p:ph type="pic" sz="quarter" idx="10"/>
          </p:nvPr>
        </p:nvSpPr>
        <p:spPr>
          <a:xfrm>
            <a:off x="0" y="1709862"/>
            <a:ext cx="12192000" cy="3158274"/>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439465262"/>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5756234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6711772" y="1876518"/>
            <a:ext cx="4339462" cy="249108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057397531"/>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5029200" y="1260656"/>
            <a:ext cx="2133600" cy="2133600"/>
          </a:xfrm>
          <a:prstGeom prst="ellipse">
            <a:avLst/>
          </a:prstGeo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168831684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11545" y="2195658"/>
            <a:ext cx="12191997"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30899824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Individual">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2084388" y="2000250"/>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127786659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30591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084142250"/>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1290292"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8" name="Picture Placeholder 22"/>
          <p:cNvSpPr>
            <a:spLocks noGrp="1" noChangeAspect="1"/>
          </p:cNvSpPr>
          <p:nvPr>
            <p:ph type="pic" sz="quarter" idx="15"/>
          </p:nvPr>
        </p:nvSpPr>
        <p:spPr>
          <a:xfrm>
            <a:off x="3896747"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9" name="Picture Placeholder 22"/>
          <p:cNvSpPr>
            <a:spLocks noGrp="1" noChangeAspect="1"/>
          </p:cNvSpPr>
          <p:nvPr>
            <p:ph type="pic" sz="quarter" idx="16"/>
          </p:nvPr>
        </p:nvSpPr>
        <p:spPr>
          <a:xfrm>
            <a:off x="6549859"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20" name="Picture Placeholder 22"/>
          <p:cNvSpPr>
            <a:spLocks noGrp="1" noChangeAspect="1"/>
          </p:cNvSpPr>
          <p:nvPr>
            <p:ph type="pic" sz="quarter" idx="17"/>
          </p:nvPr>
        </p:nvSpPr>
        <p:spPr>
          <a:xfrm>
            <a:off x="9135071"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1449400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2" y="1981479"/>
            <a:ext cx="2438746" cy="1980871"/>
          </a:xfrm>
        </p:spPr>
        <p:txBody>
          <a:bodyPr>
            <a:normAutofit/>
          </a:bodyPr>
          <a:lstStyle>
            <a:lvl1pPr marL="0" indent="0">
              <a:buNone/>
              <a:defRPr sz="2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2438750" y="608"/>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50"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4871863" y="1980871"/>
            <a:ext cx="2438746" cy="1980871"/>
          </a:xfrm>
        </p:spPr>
        <p:txBody>
          <a:bodyPr>
            <a:normAutofit/>
          </a:bodyPr>
          <a:lstStyle>
            <a:lvl1pPr marL="0" indent="0">
              <a:buNone/>
              <a:defRPr sz="2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7299466" y="1216"/>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299466" y="1982694"/>
            <a:ext cx="2438746"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9742111" y="1982694"/>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358262579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49" y="1982087"/>
            <a:ext cx="2421969"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320140" y="1982694"/>
            <a:ext cx="2421971"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239963632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70776073"/>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389310467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40102151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233412647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1"/>
            <a:ext cx="12192000" cy="6297283"/>
          </a:xfrm>
          <a:prstGeom prst="rect">
            <a:avLst/>
          </a:prstGeo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8458674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Content Placeholder 2"/>
          <p:cNvSpPr>
            <a:spLocks noGrp="1"/>
          </p:cNvSpPr>
          <p:nvPr>
            <p:ph idx="1"/>
          </p:nvPr>
        </p:nvSpPr>
        <p:spPr>
          <a:xfrm>
            <a:off x="838201" y="1276709"/>
            <a:ext cx="10515600" cy="4900254"/>
          </a:xfrm>
        </p:spPr>
        <p:txBody>
          <a:bodyPr/>
          <a:lstStyle>
            <a:lvl4pPr marL="1371257"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599"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9"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1" name="Picture 1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545631" y="6511809"/>
            <a:ext cx="1101345" cy="215037"/>
          </a:xfrm>
          <a:prstGeom prst="rect">
            <a:avLst/>
          </a:prstGeom>
        </p:spPr>
      </p:pic>
    </p:spTree>
    <p:extLst>
      <p:ext uri="{BB962C8B-B14F-4D97-AF65-F5344CB8AC3E}">
        <p14:creationId xmlns:p14="http://schemas.microsoft.com/office/powerpoint/2010/main" val="36538797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599"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9"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545631" y="6511809"/>
            <a:ext cx="1101345" cy="215037"/>
          </a:xfrm>
          <a:prstGeom prst="rect">
            <a:avLst/>
          </a:prstGeom>
        </p:spPr>
      </p:pic>
    </p:spTree>
    <p:extLst>
      <p:ext uri="{BB962C8B-B14F-4D97-AF65-F5344CB8AC3E}">
        <p14:creationId xmlns:p14="http://schemas.microsoft.com/office/powerpoint/2010/main" val="11059071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extLst>
              <a:ext uri="{28A0092B-C50C-407E-A947-70E740481C1C}">
                <a14:useLocalDpi xmlns:a14="http://schemas.microsoft.com/office/drawing/2010/main"/>
              </a:ext>
            </a:extLst>
          </a:blip>
          <a:srcRect l="-689"/>
          <a:stretch/>
        </p:blipFill>
        <p:spPr>
          <a:xfrm>
            <a:off x="0" y="5664891"/>
            <a:ext cx="12192000" cy="1109500"/>
          </a:xfrm>
          <a:prstGeom prst="rect">
            <a:avLst/>
          </a:prstGeom>
        </p:spPr>
      </p:pic>
      <p:sp>
        <p:nvSpPr>
          <p:cNvPr id="2" name="Datumsplatzhalter 1"/>
          <p:cNvSpPr>
            <a:spLocks noGrp="1"/>
          </p:cNvSpPr>
          <p:nvPr>
            <p:ph type="dt" sz="half" idx="10"/>
          </p:nvPr>
        </p:nvSpPr>
        <p:spPr/>
        <p:txBody>
          <a:bodyPr/>
          <a:lstStyle/>
          <a:p>
            <a:fld id="{A84FBFF2-DE06-4446-B0A5-008769AB7774}" type="datetimeFigureOut">
              <a:rPr lang="de-DE" smtClean="0"/>
              <a:t>20.02.19</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07EDB85-2663-D94D-A3F9-6349B1168855}" type="slidenum">
              <a:rPr lang="de-DE" smtClean="0"/>
              <a:t>‹#›</a:t>
            </a:fld>
            <a:endParaRPr lang="de-DE"/>
          </a:p>
        </p:txBody>
      </p:sp>
    </p:spTree>
    <p:extLst>
      <p:ext uri="{BB962C8B-B14F-4D97-AF65-F5344CB8AC3E}">
        <p14:creationId xmlns:p14="http://schemas.microsoft.com/office/powerpoint/2010/main" val="5858293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l="-689"/>
          <a:stretch/>
        </p:blipFill>
        <p:spPr>
          <a:xfrm>
            <a:off x="0" y="5748006"/>
            <a:ext cx="12192000" cy="1109500"/>
          </a:xfrm>
          <a:prstGeom prst="rect">
            <a:avLst/>
          </a:prstGeom>
        </p:spPr>
      </p:pic>
      <p:sp>
        <p:nvSpPr>
          <p:cNvPr id="2" name="Titel 1"/>
          <p:cNvSpPr>
            <a:spLocks noGrp="1"/>
          </p:cNvSpPr>
          <p:nvPr>
            <p:ph type="ctrTitle"/>
          </p:nvPr>
        </p:nvSpPr>
        <p:spPr>
          <a:xfrm>
            <a:off x="914401" y="2130427"/>
            <a:ext cx="10363200" cy="1470025"/>
          </a:xfrm>
        </p:spPr>
        <p:txBody>
          <a:bodyPr/>
          <a:lstStyle/>
          <a:p>
            <a:r>
              <a:rPr lang="de-CH"/>
              <a:t>Mastertitelformat bearbeiten</a:t>
            </a:r>
            <a:endParaRPr lang="de-DE"/>
          </a:p>
        </p:txBody>
      </p:sp>
      <p:sp>
        <p:nvSpPr>
          <p:cNvPr id="3" name="Untertitel 2"/>
          <p:cNvSpPr>
            <a:spLocks noGrp="1"/>
          </p:cNvSpPr>
          <p:nvPr>
            <p:ph type="subTitle" idx="1"/>
          </p:nvPr>
        </p:nvSpPr>
        <p:spPr>
          <a:xfrm>
            <a:off x="1828801" y="3886200"/>
            <a:ext cx="8534400" cy="1752600"/>
          </a:xfrm>
        </p:spPr>
        <p:txBody>
          <a:bodyPr/>
          <a:lstStyle>
            <a:lvl1pPr marL="0" indent="0" algn="ctr">
              <a:buNone/>
              <a:defRPr>
                <a:solidFill>
                  <a:schemeClr val="tx1">
                    <a:tint val="75000"/>
                  </a:schemeClr>
                </a:solidFill>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de-CH"/>
              <a:t>Master-Untertitelformat bearbeiten</a:t>
            </a:r>
            <a:endParaRPr lang="de-DE"/>
          </a:p>
        </p:txBody>
      </p:sp>
      <p:sp>
        <p:nvSpPr>
          <p:cNvPr id="4" name="Datumsplatzhalter 3"/>
          <p:cNvSpPr>
            <a:spLocks noGrp="1"/>
          </p:cNvSpPr>
          <p:nvPr>
            <p:ph type="dt" sz="half" idx="10"/>
          </p:nvPr>
        </p:nvSpPr>
        <p:spPr/>
        <p:txBody>
          <a:bodyPr/>
          <a:lstStyle/>
          <a:p>
            <a:fld id="{A84FBFF2-DE06-4446-B0A5-008769AB7774}" type="datetimeFigureOut">
              <a:rPr lang="de-DE" smtClean="0"/>
              <a:t>20.02.19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07EDB85-2663-D94D-A3F9-6349B1168855}" type="slidenum">
              <a:rPr lang="de-DE" smtClean="0"/>
              <a:t>‹#›</a:t>
            </a:fld>
            <a:endParaRPr lang="de-DE"/>
          </a:p>
        </p:txBody>
      </p:sp>
    </p:spTree>
    <p:extLst>
      <p:ext uri="{BB962C8B-B14F-4D97-AF65-F5344CB8AC3E}">
        <p14:creationId xmlns:p14="http://schemas.microsoft.com/office/powerpoint/2010/main" val="183639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Content Placeholder 2"/>
          <p:cNvSpPr>
            <a:spLocks noGrp="1"/>
          </p:cNvSpPr>
          <p:nvPr>
            <p:ph idx="1" hasCustomPrompt="1"/>
          </p:nvPr>
        </p:nvSpPr>
        <p:spPr>
          <a:xfrm>
            <a:off x="3810449" y="1630009"/>
            <a:ext cx="7775785" cy="4788044"/>
          </a:xfrm>
        </p:spPr>
        <p:txBody>
          <a:bodyPr anchor="ctr" anchorCtr="0"/>
          <a:lstStyle>
            <a:lvl1pPr>
              <a:defRPr>
                <a:solidFill>
                  <a:schemeClr val="bg1"/>
                </a:solidFill>
              </a:defRPr>
            </a:lvl1pPr>
            <a:lvl4pPr marL="1371600"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36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3"/>
            <a:ext cx="2519680" cy="6855069"/>
          </a:xfrm>
          <a:prstGeom prst="rect">
            <a:avLst/>
          </a:prstGeom>
        </p:spPr>
      </p:pic>
      <p:sp>
        <p:nvSpPr>
          <p:cNvPr id="15" name="Rectangle 14"/>
          <p:cNvSpPr/>
          <p:nvPr userDrawn="1"/>
        </p:nvSpPr>
        <p:spPr>
          <a:xfrm>
            <a:off x="0" y="-2931"/>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3164516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Content Placeholder 2"/>
          <p:cNvSpPr>
            <a:spLocks noGrp="1"/>
          </p:cNvSpPr>
          <p:nvPr>
            <p:ph idx="1"/>
          </p:nvPr>
        </p:nvSpPr>
        <p:spPr>
          <a:xfrm>
            <a:off x="838200" y="1276709"/>
            <a:ext cx="10515600" cy="4900254"/>
          </a:xfrm>
        </p:spPr>
        <p:txBody>
          <a:bodyPr/>
          <a:lstStyle>
            <a:lvl4pPr marL="1371600"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6841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2528512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20/02/2019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540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11787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18.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EE54A-1446-4D1B-993F-C27A467D21BD}" type="datetimeFigureOut">
              <a:rPr lang="fr-FR" smtClean="0"/>
              <a:t>20/02/2019</a:t>
            </a:fld>
            <a:endParaRPr lang="fr-F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A6DD6-4F68-4143-A850-17C97FAF9A1F}" type="slidenum">
              <a:rPr lang="fr-FR" smtClean="0"/>
              <a:t>‹#›</a:t>
            </a:fld>
            <a:endParaRPr lang="fr-FR"/>
          </a:p>
        </p:txBody>
      </p:sp>
    </p:spTree>
    <p:extLst>
      <p:ext uri="{BB962C8B-B14F-4D97-AF65-F5344CB8AC3E}">
        <p14:creationId xmlns:p14="http://schemas.microsoft.com/office/powerpoint/2010/main" val="1335999541"/>
      </p:ext>
    </p:extLst>
  </p:cSld>
  <p:clrMap bg1="lt1" tx1="dk1" bg2="lt2" tx2="dk2" accent1="accent1" accent2="accent2" accent3="accent3" accent4="accent4" accent5="accent5" accent6="accent6" hlink="hlink" folHlink="folHlink"/>
  <p:sldLayoutIdLst>
    <p:sldLayoutId id="2147483685" r:id="rId1"/>
    <p:sldLayoutId id="2147483694" r:id="rId2"/>
    <p:sldLayoutId id="2147483698" r:id="rId3"/>
    <p:sldLayoutId id="2147483697" r:id="rId4"/>
    <p:sldLayoutId id="2147483691" r:id="rId5"/>
    <p:sldLayoutId id="2147483695" r:id="rId6"/>
    <p:sldLayoutId id="2147483688" r:id="rId7"/>
    <p:sldLayoutId id="2147483696" r:id="rId8"/>
    <p:sldLayoutId id="2147483692" r:id="rId9"/>
    <p:sldLayoutId id="2147483693" r:id="rId10"/>
    <p:sldLayoutId id="2147483690" r:id="rId11"/>
    <p:sldLayoutId id="2147483700" r:id="rId12"/>
    <p:sldLayoutId id="2147483725" r:id="rId13"/>
    <p:sldLayoutId id="2147483726" r:id="rId14"/>
    <p:sldLayoutId id="2147483727" r:id="rId15"/>
    <p:sldLayoutId id="2147483728" r:id="rId16"/>
    <p:sldLayoutId id="2147483729" r:id="rId17"/>
    <p:sldLayoutId id="2147483757" r:id="rId18"/>
  </p:sldLayoutIdLst>
  <p:txStyles>
    <p:titleStyle>
      <a:lvl1pPr algn="l" defTabSz="914400" rtl="0" eaLnBrk="1" latinLnBrk="0" hangingPunct="1">
        <a:lnSpc>
          <a:spcPct val="90000"/>
        </a:lnSpc>
        <a:spcBef>
          <a:spcPct val="0"/>
        </a:spcBef>
        <a:buNone/>
        <a:defRPr sz="4400" kern="1200">
          <a:solidFill>
            <a:schemeClr val="tx2"/>
          </a:solidFill>
          <a:latin typeface="AlphaHeadlinePro-Bold" panose="0200050003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859"/>
            <a:fld id="{337EE54A-1446-4D1B-993F-C27A467D21BD}" type="datetimeFigureOut">
              <a:rPr lang="fr-FR" smtClean="0">
                <a:solidFill>
                  <a:prstClr val="black">
                    <a:tint val="75000"/>
                  </a:prstClr>
                </a:solidFill>
              </a:rPr>
              <a:pPr defTabSz="342859"/>
              <a:t>20/02/2019</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859"/>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859"/>
            <a:fld id="{66AA6DD6-4F68-4143-A850-17C97FAF9A1F}" type="slidenum">
              <a:rPr lang="fr-FR" smtClean="0">
                <a:solidFill>
                  <a:prstClr val="black">
                    <a:tint val="75000"/>
                  </a:prstClr>
                </a:solidFill>
              </a:rPr>
              <a:pPr defTabSz="342859"/>
              <a:t>‹#›</a:t>
            </a:fld>
            <a:endParaRPr lang="fr-FR">
              <a:solidFill>
                <a:prstClr val="black">
                  <a:tint val="75000"/>
                </a:prstClr>
              </a:solidFill>
            </a:endParaRPr>
          </a:p>
        </p:txBody>
      </p:sp>
    </p:spTree>
    <p:extLst>
      <p:ext uri="{BB962C8B-B14F-4D97-AF65-F5344CB8AC3E}">
        <p14:creationId xmlns:p14="http://schemas.microsoft.com/office/powerpoint/2010/main" val="97113362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685718" rtl="0" eaLnBrk="1" latinLnBrk="0" hangingPunct="1">
        <a:lnSpc>
          <a:spcPct val="90000"/>
        </a:lnSpc>
        <a:spcBef>
          <a:spcPct val="0"/>
        </a:spcBef>
        <a:buNone/>
        <a:defRPr sz="3300" kern="1200">
          <a:solidFill>
            <a:schemeClr val="tx2"/>
          </a:solidFill>
          <a:latin typeface="AlphaHeadlinePro-Bold" panose="02000500030000020004" pitchFamily="50" charset="0"/>
          <a:ea typeface="+mj-ea"/>
          <a:cs typeface="+mj-cs"/>
        </a:defRPr>
      </a:lvl1pPr>
    </p:titleStyle>
    <p:bodyStyle>
      <a:lvl1pPr marL="171429" indent="-171429" algn="l" defTabSz="685718" rtl="0" eaLnBrk="1" latinLnBrk="0" hangingPunct="1">
        <a:lnSpc>
          <a:spcPct val="90000"/>
        </a:lnSpc>
        <a:spcBef>
          <a:spcPts val="750"/>
        </a:spcBef>
        <a:buClr>
          <a:schemeClr val="accent1"/>
        </a:buClr>
        <a:buFont typeface="Arial" panose="020B0604020202020204" pitchFamily="34" charset="0"/>
        <a:buChar char="•"/>
        <a:defRPr sz="2100" kern="1200">
          <a:solidFill>
            <a:schemeClr val="tx2"/>
          </a:solidFill>
          <a:latin typeface="+mn-lt"/>
          <a:ea typeface="+mn-ea"/>
          <a:cs typeface="+mn-cs"/>
        </a:defRPr>
      </a:lvl1pPr>
      <a:lvl2pPr marL="514289" indent="-171429" algn="l" defTabSz="685718" rtl="0" eaLnBrk="1" latinLnBrk="0" hangingPunct="1">
        <a:lnSpc>
          <a:spcPct val="90000"/>
        </a:lnSpc>
        <a:spcBef>
          <a:spcPts val="375"/>
        </a:spcBef>
        <a:buClr>
          <a:schemeClr val="accent2"/>
        </a:buClr>
        <a:buFont typeface="Arial" panose="020B0604020202020204" pitchFamily="34" charset="0"/>
        <a:buChar char="•"/>
        <a:defRPr sz="1800" kern="1200">
          <a:solidFill>
            <a:schemeClr val="tx2"/>
          </a:solidFill>
          <a:latin typeface="+mn-lt"/>
          <a:ea typeface="+mn-ea"/>
          <a:cs typeface="+mn-cs"/>
        </a:defRPr>
      </a:lvl2pPr>
      <a:lvl3pPr marL="857148" indent="-171429" algn="l" defTabSz="685718" rtl="0" eaLnBrk="1" latinLnBrk="0" hangingPunct="1">
        <a:lnSpc>
          <a:spcPct val="90000"/>
        </a:lnSpc>
        <a:spcBef>
          <a:spcPts val="375"/>
        </a:spcBef>
        <a:buFont typeface="Arial" panose="020B0604020202020204" pitchFamily="34" charset="0"/>
        <a:buChar char="•"/>
        <a:defRPr sz="1500" kern="1200">
          <a:solidFill>
            <a:schemeClr val="tx2"/>
          </a:solidFill>
          <a:latin typeface="+mn-lt"/>
          <a:ea typeface="+mn-ea"/>
          <a:cs typeface="+mn-cs"/>
        </a:defRPr>
      </a:lvl3pPr>
      <a:lvl4pPr marL="120000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4pPr>
      <a:lvl5pPr marL="154286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5pPr>
      <a:lvl6pPr marL="1885725"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84"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43"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302"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18" rtl="0" eaLnBrk="1" latinLnBrk="0" hangingPunct="1">
        <a:defRPr sz="1350" kern="1200">
          <a:solidFill>
            <a:schemeClr val="tx1"/>
          </a:solidFill>
          <a:latin typeface="+mn-lt"/>
          <a:ea typeface="+mn-ea"/>
          <a:cs typeface="+mn-cs"/>
        </a:defRPr>
      </a:lvl1pPr>
      <a:lvl2pPr marL="342859" algn="l" defTabSz="685718" rtl="0" eaLnBrk="1" latinLnBrk="0" hangingPunct="1">
        <a:defRPr sz="1350" kern="1200">
          <a:solidFill>
            <a:schemeClr val="tx1"/>
          </a:solidFill>
          <a:latin typeface="+mn-lt"/>
          <a:ea typeface="+mn-ea"/>
          <a:cs typeface="+mn-cs"/>
        </a:defRPr>
      </a:lvl2pPr>
      <a:lvl3pPr marL="685718" algn="l" defTabSz="685718" rtl="0" eaLnBrk="1" latinLnBrk="0" hangingPunct="1">
        <a:defRPr sz="1350" kern="1200">
          <a:solidFill>
            <a:schemeClr val="tx1"/>
          </a:solidFill>
          <a:latin typeface="+mn-lt"/>
          <a:ea typeface="+mn-ea"/>
          <a:cs typeface="+mn-cs"/>
        </a:defRPr>
      </a:lvl3pPr>
      <a:lvl4pPr marL="1028577" algn="l" defTabSz="685718" rtl="0" eaLnBrk="1" latinLnBrk="0" hangingPunct="1">
        <a:defRPr sz="1350" kern="1200">
          <a:solidFill>
            <a:schemeClr val="tx1"/>
          </a:solidFill>
          <a:latin typeface="+mn-lt"/>
          <a:ea typeface="+mn-ea"/>
          <a:cs typeface="+mn-cs"/>
        </a:defRPr>
      </a:lvl4pPr>
      <a:lvl5pPr marL="1371436" algn="l" defTabSz="685718" rtl="0" eaLnBrk="1" latinLnBrk="0" hangingPunct="1">
        <a:defRPr sz="1350" kern="1200">
          <a:solidFill>
            <a:schemeClr val="tx1"/>
          </a:solidFill>
          <a:latin typeface="+mn-lt"/>
          <a:ea typeface="+mn-ea"/>
          <a:cs typeface="+mn-cs"/>
        </a:defRPr>
      </a:lvl5pPr>
      <a:lvl6pPr marL="1714295" algn="l" defTabSz="685718" rtl="0" eaLnBrk="1" latinLnBrk="0" hangingPunct="1">
        <a:defRPr sz="1350" kern="1200">
          <a:solidFill>
            <a:schemeClr val="tx1"/>
          </a:solidFill>
          <a:latin typeface="+mn-lt"/>
          <a:ea typeface="+mn-ea"/>
          <a:cs typeface="+mn-cs"/>
        </a:defRPr>
      </a:lvl6pPr>
      <a:lvl7pPr marL="2057154" algn="l" defTabSz="685718" rtl="0" eaLnBrk="1" latinLnBrk="0" hangingPunct="1">
        <a:defRPr sz="1350" kern="1200">
          <a:solidFill>
            <a:schemeClr val="tx1"/>
          </a:solidFill>
          <a:latin typeface="+mn-lt"/>
          <a:ea typeface="+mn-ea"/>
          <a:cs typeface="+mn-cs"/>
        </a:defRPr>
      </a:lvl7pPr>
      <a:lvl8pPr marL="2400013" algn="l" defTabSz="685718" rtl="0" eaLnBrk="1" latinLnBrk="0" hangingPunct="1">
        <a:defRPr sz="1350" kern="1200">
          <a:solidFill>
            <a:schemeClr val="tx1"/>
          </a:solidFill>
          <a:latin typeface="+mn-lt"/>
          <a:ea typeface="+mn-ea"/>
          <a:cs typeface="+mn-cs"/>
        </a:defRPr>
      </a:lvl8pPr>
      <a:lvl9pPr marL="2742872" algn="l" defTabSz="685718"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8629" y="6308850"/>
            <a:ext cx="12209257" cy="553961"/>
          </a:xfrm>
          <a:prstGeom prst="rect">
            <a:avLst/>
          </a:prstGeom>
          <a:solidFill>
            <a:srgbClr val="051D41"/>
          </a:solidFill>
        </p:spPr>
        <p:txBody>
          <a:bodyPr wrap="square" lIns="91404" tIns="45702" rIns="91404" bIns="45702">
            <a:spAutoFit/>
          </a:bodyPr>
          <a:lstStyle/>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p>
          <a:p>
            <a:pPr algn="ctr"/>
            <a:r>
              <a:rPr lang="en-US" sz="1000" dirty="0">
                <a:solidFill>
                  <a:schemeClr val="tx2"/>
                </a:solidFill>
                <a:latin typeface="Lato Light"/>
                <a:cs typeface="Lato Light"/>
              </a:rPr>
              <a:t> </a:t>
            </a:r>
            <a:endParaRPr lang="id-ID" sz="1000" dirty="0">
              <a:solidFill>
                <a:schemeClr val="tx2"/>
              </a:solidFill>
              <a:latin typeface="Lato Light"/>
              <a:cs typeface="Lato Light"/>
            </a:endParaRPr>
          </a:p>
        </p:txBody>
      </p:sp>
      <p:pic>
        <p:nvPicPr>
          <p:cNvPr id="1030" name="Picture 6" descr="Image result for epfl logo inurl:png">
            <a:extLst>
              <a:ext uri="{FF2B5EF4-FFF2-40B4-BE49-F238E27FC236}">
                <a16:creationId xmlns:a16="http://schemas.microsoft.com/office/drawing/2014/main" id="{8E6BFD33-F9E3-1245-BED8-28D53E453A1C}"/>
              </a:ext>
            </a:extLst>
          </p:cNvPr>
          <p:cNvPicPr>
            <a:picLocks noChangeAspect="1" noChangeArrowheads="1"/>
          </p:cNvPicPr>
          <p:nvPr userDrawn="1"/>
        </p:nvPicPr>
        <p:blipFill>
          <a:blip r:embed="rId28" cstate="hqprint">
            <a:extLst>
              <a:ext uri="{28A0092B-C50C-407E-A947-70E740481C1C}">
                <a14:useLocalDpi xmlns:a14="http://schemas.microsoft.com/office/drawing/2010/main"/>
              </a:ext>
            </a:extLst>
          </a:blip>
          <a:srcRect/>
          <a:stretch>
            <a:fillRect/>
          </a:stretch>
        </p:blipFill>
        <p:spPr bwMode="auto">
          <a:xfrm>
            <a:off x="11184433" y="6393096"/>
            <a:ext cx="808075" cy="38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5263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4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60.png"/><Relationship Id="rId18" Type="http://schemas.openxmlformats.org/officeDocument/2006/relationships/image" Target="../media/image65.jpe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3.xml"/><Relationship Id="rId16" Type="http://schemas.openxmlformats.org/officeDocument/2006/relationships/image" Target="../media/image63.png"/><Relationship Id="rId1" Type="http://schemas.openxmlformats.org/officeDocument/2006/relationships/slideLayout" Target="../slideLayouts/slideLayout31.xml"/><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wmf"/><Relationship Id="rId15" Type="http://schemas.openxmlformats.org/officeDocument/2006/relationships/image" Target="../media/image62.png"/><Relationship Id="rId10" Type="http://schemas.openxmlformats.org/officeDocument/2006/relationships/image" Target="../media/image57.jpeg"/><Relationship Id="rId19" Type="http://schemas.openxmlformats.org/officeDocument/2006/relationships/image" Target="../media/image66.png"/><Relationship Id="rId4" Type="http://schemas.openxmlformats.org/officeDocument/2006/relationships/image" Target="../media/image51.jpeg"/><Relationship Id="rId9" Type="http://schemas.openxmlformats.org/officeDocument/2006/relationships/image" Target="../media/image56.wmf"/><Relationship Id="rId1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70.jpe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tiff"/><Relationship Id="rId3" Type="http://schemas.openxmlformats.org/officeDocument/2006/relationships/image" Target="../media/image22.jpeg"/><Relationship Id="rId7" Type="http://schemas.openxmlformats.org/officeDocument/2006/relationships/image" Target="../media/image25.tiff"/><Relationship Id="rId12"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jpeg"/><Relationship Id="rId10" Type="http://schemas.openxmlformats.org/officeDocument/2006/relationships/image" Target="../media/image28.jpeg"/><Relationship Id="rId4" Type="http://schemas.microsoft.com/office/2007/relationships/hdphoto" Target="../media/hdphoto1.wdp"/><Relationship Id="rId9" Type="http://schemas.openxmlformats.org/officeDocument/2006/relationships/image" Target="../media/image27.tiff"/><Relationship Id="rId14" Type="http://schemas.openxmlformats.org/officeDocument/2006/relationships/image" Target="../media/image32.tiff"/></Relationships>
</file>

<file path=ppt/slides/_rels/slide2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67.jpeg"/></Relationships>
</file>

<file path=ppt/slides/_rels/slide21.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0.xml"/><Relationship Id="rId1" Type="http://schemas.openxmlformats.org/officeDocument/2006/relationships/slideLayout" Target="../slideLayouts/slideLayout31.xml"/><Relationship Id="rId5" Type="http://schemas.openxmlformats.org/officeDocument/2006/relationships/image" Target="../media/image78.tiff"/><Relationship Id="rId4" Type="http://schemas.openxmlformats.org/officeDocument/2006/relationships/image" Target="../media/image77.tiff"/></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84.tiff"/><Relationship Id="rId5" Type="http://schemas.openxmlformats.org/officeDocument/2006/relationships/image" Target="../media/image83.tiff"/><Relationship Id="rId4" Type="http://schemas.openxmlformats.org/officeDocument/2006/relationships/image" Target="../media/image82.emf"/></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tiff"/><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hyperlink" Target="https://dslab2018.github.io/" TargetMode="External"/><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7.xml"/><Relationship Id="rId1" Type="http://schemas.openxmlformats.org/officeDocument/2006/relationships/slideLayout" Target="../slideLayouts/slideLayout31.xml"/><Relationship Id="rId5" Type="http://schemas.openxmlformats.org/officeDocument/2006/relationships/image" Target="../media/image67.jpeg"/><Relationship Id="rId4" Type="http://schemas.openxmlformats.org/officeDocument/2006/relationships/image" Target="../media/image75.jpeg"/></Relationships>
</file>

<file path=ppt/slides/_rels/slide39.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38.xml"/><Relationship Id="rId1" Type="http://schemas.openxmlformats.org/officeDocument/2006/relationships/slideLayout" Target="../slideLayouts/slideLayout31.xml"/><Relationship Id="rId5" Type="http://schemas.openxmlformats.org/officeDocument/2006/relationships/image" Target="../media/image78.tiff"/><Relationship Id="rId4" Type="http://schemas.openxmlformats.org/officeDocument/2006/relationships/image" Target="../media/image77.tiff"/></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31.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31.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dslab2018/dslab2019.github.io/tree/master/labs/week12" TargetMode="External"/><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hyperlink" Target="https://dslab2019.github.io/" TargetMode="External"/><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jupyter/jupyter/wiki/Jupyter-kernels" TargetMode="External"/><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hyperlink" Target="https://docs.python.org/3.6/tutorial/" TargetMode="External"/><Relationship Id="rId2" Type="http://schemas.openxmlformats.org/officeDocument/2006/relationships/notesSlide" Target="../notesSlides/notesSlide51.xml"/><Relationship Id="rId1" Type="http://schemas.openxmlformats.org/officeDocument/2006/relationships/slideLayout" Target="../slideLayouts/slideLayout31.xml"/><Relationship Id="rId5" Type="http://schemas.openxmlformats.org/officeDocument/2006/relationships/hyperlink" Target="https://github.com/justmarkham/python-reference" TargetMode="External"/><Relationship Id="rId4" Type="http://schemas.openxmlformats.org/officeDocument/2006/relationships/hyperlink" Target="https://github.com/justmarkham/DAT8#python-resourc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52.xml"/><Relationship Id="rId1" Type="http://schemas.openxmlformats.org/officeDocument/2006/relationships/slideLayout" Target="../slideLayouts/slideLayout31.xml"/><Relationship Id="rId6" Type="http://schemas.openxmlformats.org/officeDocument/2006/relationships/image" Target="../media/image100.tiff"/><Relationship Id="rId5" Type="http://schemas.openxmlformats.org/officeDocument/2006/relationships/image" Target="../media/image99.tiff"/><Relationship Id="rId4" Type="http://schemas.openxmlformats.org/officeDocument/2006/relationships/image" Target="../media/image98.tiff"/></Relationships>
</file>

<file path=ppt/slides/_rels/slide54.xml.rels><?xml version="1.0" encoding="UTF-8" standalone="yes"?>
<Relationships xmlns="http://schemas.openxmlformats.org/package/2006/relationships"><Relationship Id="rId3" Type="http://schemas.openxmlformats.org/officeDocument/2006/relationships/hyperlink" Target="https://dslab2019.github.io/notebooks/DSLab_week1_CCPython.ipynb" TargetMode="External"/><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43.jpeg"/><Relationship Id="rId5" Type="http://schemas.openxmlformats.org/officeDocument/2006/relationships/image" Target="../media/image14.emf"/><Relationship Id="rId4" Type="http://schemas.openxmlformats.org/officeDocument/2006/relationships/image" Target="../media/image42.tiff"/></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2776069" y="2371744"/>
            <a:ext cx="6659002" cy="1908215"/>
          </a:xfrm>
          <a:prstGeom prst="rect">
            <a:avLst/>
          </a:prstGeom>
          <a:noFill/>
        </p:spPr>
        <p:txBody>
          <a:bodyPr wrap="none" rtlCol="0">
            <a:spAutoFit/>
          </a:bodyPr>
          <a:lstStyle/>
          <a:p>
            <a:pPr algn="ctr"/>
            <a:r>
              <a:rPr lang="en-US" sz="5900" b="1" dirty="0" err="1">
                <a:solidFill>
                  <a:schemeClr val="bg1"/>
                </a:solidFill>
                <a:latin typeface="+mj-lt"/>
                <a:ea typeface="Lato Bold" charset="0"/>
                <a:cs typeface="Lato Bold" charset="0"/>
              </a:rPr>
              <a:t>DSLab</a:t>
            </a:r>
            <a:endParaRPr lang="en-US" sz="5900" b="1" dirty="0">
              <a:solidFill>
                <a:schemeClr val="bg1"/>
              </a:solidFill>
              <a:latin typeface="+mj-lt"/>
              <a:ea typeface="Lato Bold" charset="0"/>
              <a:cs typeface="Lato Bold" charset="0"/>
            </a:endParaRPr>
          </a:p>
          <a:p>
            <a:pPr algn="ctr"/>
            <a:r>
              <a:rPr lang="en-US" sz="5900" dirty="0">
                <a:solidFill>
                  <a:schemeClr val="bg1"/>
                </a:solidFill>
                <a:latin typeface="+mj-lt"/>
                <a:ea typeface="Lato Bold" charset="0"/>
                <a:cs typeface="Lato Bold" charset="0"/>
              </a:rPr>
              <a:t>The Data Science Lab</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Sous-titre 4">
            <a:extLst>
              <a:ext uri="{FF2B5EF4-FFF2-40B4-BE49-F238E27FC236}">
                <a16:creationId xmlns:a16="http://schemas.microsoft.com/office/drawing/2014/main" id="{5A88C184-E4C9-3C44-95E0-87EFABB12998}"/>
              </a:ext>
            </a:extLst>
          </p:cNvPr>
          <p:cNvSpPr txBox="1">
            <a:spLocks/>
          </p:cNvSpPr>
          <p:nvPr/>
        </p:nvSpPr>
        <p:spPr>
          <a:xfrm>
            <a:off x="1" y="6405979"/>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Data Science Lab – Spring 2019</a:t>
            </a:r>
          </a:p>
        </p:txBody>
      </p:sp>
    </p:spTree>
    <p:extLst>
      <p:ext uri="{BB962C8B-B14F-4D97-AF65-F5344CB8AC3E}">
        <p14:creationId xmlns:p14="http://schemas.microsoft.com/office/powerpoint/2010/main" val="23223652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3B4CC86-DFD6-1647-B546-4E35505F4B0B}"/>
              </a:ext>
            </a:extLst>
          </p:cNvPr>
          <p:cNvSpPr txBox="1"/>
          <p:nvPr/>
        </p:nvSpPr>
        <p:spPr>
          <a:xfrm>
            <a:off x="3450788" y="180549"/>
            <a:ext cx="5290469"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A fantastic source of data</a:t>
            </a:r>
            <a:endParaRPr lang="id-ID" sz="4000" b="1" dirty="0">
              <a:solidFill>
                <a:schemeClr val="tx2"/>
              </a:solidFill>
              <a:latin typeface="+mj-lt"/>
              <a:ea typeface="Lato" charset="0"/>
              <a:cs typeface="Lato" charset="0"/>
            </a:endParaRPr>
          </a:p>
        </p:txBody>
      </p:sp>
      <p:sp>
        <p:nvSpPr>
          <p:cNvPr id="24" name="Rectangle 23">
            <a:extLst>
              <a:ext uri="{FF2B5EF4-FFF2-40B4-BE49-F238E27FC236}">
                <a16:creationId xmlns:a16="http://schemas.microsoft.com/office/drawing/2014/main" id="{EAB5C3DC-7984-A144-9785-FCDBA4732EC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pic>
        <p:nvPicPr>
          <p:cNvPr id="2" name="SmarterCityDublin.m4v">
            <a:hlinkClick r:id="" action="ppaction://media"/>
            <a:extLst>
              <a:ext uri="{FF2B5EF4-FFF2-40B4-BE49-F238E27FC236}">
                <a16:creationId xmlns:a16="http://schemas.microsoft.com/office/drawing/2014/main" id="{2245A18B-5113-A64B-8B2E-F3DF1D14F0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9714" y="1251139"/>
            <a:ext cx="8412616" cy="4732097"/>
          </a:xfrm>
          <a:prstGeom prst="rect">
            <a:avLst/>
          </a:prstGeom>
        </p:spPr>
      </p:pic>
    </p:spTree>
    <p:extLst>
      <p:ext uri="{BB962C8B-B14F-4D97-AF65-F5344CB8AC3E}">
        <p14:creationId xmlns:p14="http://schemas.microsoft.com/office/powerpoint/2010/main" val="41717165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3B4CC86-DFD6-1647-B546-4E35505F4B0B}"/>
              </a:ext>
            </a:extLst>
          </p:cNvPr>
          <p:cNvSpPr txBox="1"/>
          <p:nvPr/>
        </p:nvSpPr>
        <p:spPr>
          <a:xfrm>
            <a:off x="4154602" y="180549"/>
            <a:ext cx="3882841"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Data is the new oil</a:t>
            </a:r>
            <a:endParaRPr lang="id-ID" sz="4000" b="1" dirty="0">
              <a:solidFill>
                <a:schemeClr val="tx2"/>
              </a:solidFill>
              <a:latin typeface="+mj-lt"/>
              <a:ea typeface="Lato" charset="0"/>
              <a:cs typeface="Lato" charset="0"/>
            </a:endParaRPr>
          </a:p>
        </p:txBody>
      </p:sp>
      <p:sp>
        <p:nvSpPr>
          <p:cNvPr id="24" name="Rectangle 23">
            <a:extLst>
              <a:ext uri="{FF2B5EF4-FFF2-40B4-BE49-F238E27FC236}">
                <a16:creationId xmlns:a16="http://schemas.microsoft.com/office/drawing/2014/main" id="{EAB5C3DC-7984-A144-9785-FCDBA4732EC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pic>
        <p:nvPicPr>
          <p:cNvPr id="4" name="Picture 3">
            <a:extLst>
              <a:ext uri="{FF2B5EF4-FFF2-40B4-BE49-F238E27FC236}">
                <a16:creationId xmlns:a16="http://schemas.microsoft.com/office/drawing/2014/main" id="{39475D6F-EDE2-CF45-802C-4484F72B70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47126" y="1116331"/>
            <a:ext cx="5297792" cy="5090114"/>
          </a:xfrm>
          <a:prstGeom prst="rect">
            <a:avLst/>
          </a:prstGeom>
        </p:spPr>
      </p:pic>
      <p:sp>
        <p:nvSpPr>
          <p:cNvPr id="5" name="TextBox 4">
            <a:extLst>
              <a:ext uri="{FF2B5EF4-FFF2-40B4-BE49-F238E27FC236}">
                <a16:creationId xmlns:a16="http://schemas.microsoft.com/office/drawing/2014/main" id="{7ACEDB7A-9A3F-F042-A2FF-22ADBB1E4392}"/>
              </a:ext>
            </a:extLst>
          </p:cNvPr>
          <p:cNvSpPr txBox="1"/>
          <p:nvPr/>
        </p:nvSpPr>
        <p:spPr>
          <a:xfrm rot="16200000">
            <a:off x="7452968" y="4699423"/>
            <a:ext cx="2353068" cy="276999"/>
          </a:xfrm>
          <a:prstGeom prst="rect">
            <a:avLst/>
          </a:prstGeom>
          <a:noFill/>
        </p:spPr>
        <p:txBody>
          <a:bodyPr wrap="square" rtlCol="0">
            <a:spAutoFit/>
          </a:bodyPr>
          <a:lstStyle/>
          <a:p>
            <a:r>
              <a:rPr lang="en-US" sz="1200" i="1" dirty="0"/>
              <a:t>The Economist, May 2017</a:t>
            </a:r>
          </a:p>
        </p:txBody>
      </p:sp>
    </p:spTree>
    <p:extLst>
      <p:ext uri="{BB962C8B-B14F-4D97-AF65-F5344CB8AC3E}">
        <p14:creationId xmlns:p14="http://schemas.microsoft.com/office/powerpoint/2010/main" val="14154284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3B4CC86-DFD6-1647-B546-4E35505F4B0B}"/>
              </a:ext>
            </a:extLst>
          </p:cNvPr>
          <p:cNvSpPr txBox="1"/>
          <p:nvPr/>
        </p:nvSpPr>
        <p:spPr>
          <a:xfrm>
            <a:off x="4200487" y="180549"/>
            <a:ext cx="379108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Big data, Bad data</a:t>
            </a:r>
            <a:endParaRPr lang="id-ID" sz="4000" b="1" dirty="0">
              <a:solidFill>
                <a:schemeClr val="tx2"/>
              </a:solidFill>
              <a:latin typeface="+mj-lt"/>
              <a:ea typeface="Lato" charset="0"/>
              <a:cs typeface="Lato" charset="0"/>
            </a:endParaRPr>
          </a:p>
        </p:txBody>
      </p:sp>
      <p:sp>
        <p:nvSpPr>
          <p:cNvPr id="24" name="Rectangle 23">
            <a:extLst>
              <a:ext uri="{FF2B5EF4-FFF2-40B4-BE49-F238E27FC236}">
                <a16:creationId xmlns:a16="http://schemas.microsoft.com/office/drawing/2014/main" id="{EAB5C3DC-7984-A144-9785-FCDBA4732EC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pic>
        <p:nvPicPr>
          <p:cNvPr id="5" name="Picture 2" descr="msotw9_temp0">
            <a:extLst>
              <a:ext uri="{FF2B5EF4-FFF2-40B4-BE49-F238E27FC236}">
                <a16:creationId xmlns:a16="http://schemas.microsoft.com/office/drawing/2014/main" id="{9B281A81-0177-484C-BAFE-97314CE7AA82}"/>
              </a:ext>
            </a:extLst>
          </p:cNvPr>
          <p:cNvPicPr>
            <a:picLocks noChangeAspect="1" noChangeArrowheads="1"/>
          </p:cNvPicPr>
          <p:nvPr/>
        </p:nvPicPr>
        <p:blipFill>
          <a:blip r:embed="rId3"/>
          <a:srcRect/>
          <a:stretch>
            <a:fillRect/>
          </a:stretch>
        </p:blipFill>
        <p:spPr bwMode="auto">
          <a:xfrm>
            <a:off x="2309679" y="1584779"/>
            <a:ext cx="7574957" cy="4155622"/>
          </a:xfrm>
          <a:prstGeom prst="rect">
            <a:avLst/>
          </a:prstGeom>
          <a:noFill/>
          <a:ln w="9525">
            <a:noFill/>
            <a:miter lim="800000"/>
            <a:headEnd/>
            <a:tailEnd/>
          </a:ln>
        </p:spPr>
      </p:pic>
    </p:spTree>
    <p:extLst>
      <p:ext uri="{BB962C8B-B14F-4D97-AF65-F5344CB8AC3E}">
        <p14:creationId xmlns:p14="http://schemas.microsoft.com/office/powerpoint/2010/main" val="3453281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3B4CC86-DFD6-1647-B546-4E35505F4B0B}"/>
              </a:ext>
            </a:extLst>
          </p:cNvPr>
          <p:cNvSpPr txBox="1"/>
          <p:nvPr/>
        </p:nvSpPr>
        <p:spPr>
          <a:xfrm>
            <a:off x="3087873" y="180549"/>
            <a:ext cx="6016309"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Like oil, data must be refined</a:t>
            </a:r>
            <a:endParaRPr lang="id-ID" sz="4000" b="1" dirty="0">
              <a:solidFill>
                <a:schemeClr val="tx2"/>
              </a:solidFill>
              <a:latin typeface="+mj-lt"/>
              <a:ea typeface="Lato" charset="0"/>
              <a:cs typeface="Lato" charset="0"/>
            </a:endParaRPr>
          </a:p>
        </p:txBody>
      </p:sp>
      <p:sp>
        <p:nvSpPr>
          <p:cNvPr id="24" name="Rectangle 23">
            <a:extLst>
              <a:ext uri="{FF2B5EF4-FFF2-40B4-BE49-F238E27FC236}">
                <a16:creationId xmlns:a16="http://schemas.microsoft.com/office/drawing/2014/main" id="{EAB5C3DC-7984-A144-9785-FCDBA4732EC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pic>
        <p:nvPicPr>
          <p:cNvPr id="6" name="Picture 5">
            <a:extLst>
              <a:ext uri="{FF2B5EF4-FFF2-40B4-BE49-F238E27FC236}">
                <a16:creationId xmlns:a16="http://schemas.microsoft.com/office/drawing/2014/main" id="{ED659C94-EFFF-954C-8484-5798057CB89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6946" y="1128783"/>
            <a:ext cx="7315434" cy="4757668"/>
          </a:xfrm>
          <a:prstGeom prst="rect">
            <a:avLst/>
          </a:prstGeom>
        </p:spPr>
      </p:pic>
    </p:spTree>
    <p:extLst>
      <p:ext uri="{BB962C8B-B14F-4D97-AF65-F5344CB8AC3E}">
        <p14:creationId xmlns:p14="http://schemas.microsoft.com/office/powerpoint/2010/main" val="227946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0" y="1476375"/>
            <a:ext cx="10514013" cy="4899025"/>
          </a:xfrm>
          <a:ln/>
        </p:spPr>
        <p:txBody>
          <a:bodyPr/>
          <a:lstStyle/>
          <a:p>
            <a:pPr>
              <a:buFontTx/>
              <a:buChar char="•"/>
              <a:tabLst>
                <a:tab pos="478236" algn="l"/>
              </a:tabLst>
            </a:pPr>
            <a:r>
              <a:rPr lang="en-US" sz="2667" dirty="0">
                <a:latin typeface="Arial" charset="0"/>
                <a:ea typeface="Arial Unicode MS" charset="0"/>
              </a:rPr>
              <a:t>Complex system &amp; analytics challenges</a:t>
            </a:r>
          </a:p>
          <a:p>
            <a:pPr lvl="1">
              <a:buFont typeface="Arial" charset="0"/>
              <a:buChar char="•"/>
              <a:tabLst>
                <a:tab pos="478236" algn="l"/>
              </a:tabLst>
            </a:pPr>
            <a:r>
              <a:rPr lang="en-US" dirty="0">
                <a:latin typeface="Arial" charset="0"/>
                <a:ea typeface="Arial Unicode MS" charset="0"/>
              </a:rPr>
              <a:t>Data diversity, heterogeneity</a:t>
            </a:r>
          </a:p>
          <a:p>
            <a:pPr lvl="1">
              <a:buFont typeface="Arial" charset="0"/>
              <a:buChar char="•"/>
              <a:tabLst>
                <a:tab pos="478236" algn="l"/>
              </a:tabLst>
            </a:pPr>
            <a:r>
              <a:rPr lang="en-US" dirty="0">
                <a:latin typeface="Arial" charset="0"/>
                <a:ea typeface="Arial Unicode MS" charset="0"/>
              </a:rPr>
              <a:t>Data accuracy, </a:t>
            </a:r>
            <a:r>
              <a:rPr lang="en-US" dirty="0" err="1">
                <a:latin typeface="Arial" charset="0"/>
                <a:ea typeface="Arial Unicode MS" charset="0"/>
              </a:rPr>
              <a:t>sparsity</a:t>
            </a:r>
            <a:endParaRPr lang="en-US" dirty="0">
              <a:latin typeface="Arial" charset="0"/>
              <a:ea typeface="Arial Unicode MS" charset="0"/>
            </a:endParaRPr>
          </a:p>
          <a:p>
            <a:pPr lvl="1">
              <a:buFont typeface="Arial" charset="0"/>
              <a:buChar char="•"/>
              <a:tabLst>
                <a:tab pos="478236" algn="l"/>
              </a:tabLst>
            </a:pPr>
            <a:r>
              <a:rPr lang="en-US" dirty="0">
                <a:latin typeface="Arial" charset="0"/>
                <a:ea typeface="Arial Unicode MS" charset="0"/>
              </a:rPr>
              <a:t>Data volume</a:t>
            </a:r>
          </a:p>
          <a:p>
            <a:pPr>
              <a:buFontTx/>
              <a:buChar char="•"/>
              <a:tabLst>
                <a:tab pos="478236" algn="l"/>
              </a:tabLst>
            </a:pPr>
            <a:endParaRPr lang="en-US" sz="1333" dirty="0">
              <a:latin typeface="Arial" charset="0"/>
              <a:ea typeface="Arial Unicode MS" charset="0"/>
            </a:endParaRPr>
          </a:p>
          <a:p>
            <a:pPr>
              <a:buFontTx/>
              <a:buChar char="•"/>
              <a:tabLst>
                <a:tab pos="478236" algn="l"/>
              </a:tabLst>
            </a:pPr>
            <a:endParaRPr lang="en-US" sz="1333" dirty="0">
              <a:latin typeface="Arial" charset="0"/>
              <a:ea typeface="Arial Unicode MS" charset="0"/>
            </a:endParaRPr>
          </a:p>
          <a:p>
            <a:pPr>
              <a:buFontTx/>
              <a:buChar char="•"/>
              <a:tabLst>
                <a:tab pos="478236" algn="l"/>
              </a:tabLst>
            </a:pPr>
            <a:endParaRPr lang="en-US" sz="1333" dirty="0">
              <a:latin typeface="Arial" charset="0"/>
              <a:ea typeface="Arial Unicode MS" charset="0"/>
            </a:endParaRPr>
          </a:p>
          <a:p>
            <a:pPr>
              <a:buFontTx/>
              <a:buChar char="•"/>
              <a:tabLst>
                <a:tab pos="478236" algn="l"/>
              </a:tabLst>
            </a:pPr>
            <a:endParaRPr lang="en-US" sz="1333" dirty="0">
              <a:latin typeface="Arial" charset="0"/>
              <a:ea typeface="Arial Unicode MS" charset="0"/>
            </a:endParaRPr>
          </a:p>
          <a:p>
            <a:pPr>
              <a:buFontTx/>
              <a:buChar char="•"/>
              <a:tabLst>
                <a:tab pos="478236" algn="l"/>
              </a:tabLst>
            </a:pPr>
            <a:endParaRPr lang="en-US" sz="1333" dirty="0">
              <a:latin typeface="Arial" charset="0"/>
              <a:ea typeface="Arial Unicode MS" charset="0"/>
            </a:endParaRPr>
          </a:p>
          <a:p>
            <a:pPr>
              <a:buFontTx/>
              <a:buChar char="•"/>
              <a:tabLst>
                <a:tab pos="478236" algn="l"/>
              </a:tabLst>
            </a:pPr>
            <a:endParaRPr lang="en-US" sz="1333" dirty="0">
              <a:latin typeface="Arial" charset="0"/>
              <a:ea typeface="Arial Unicode MS" charset="0"/>
            </a:endParaRPr>
          </a:p>
          <a:p>
            <a:pPr>
              <a:buFontTx/>
              <a:buChar char="•"/>
              <a:tabLst>
                <a:tab pos="478236" algn="l"/>
              </a:tabLst>
            </a:pPr>
            <a:endParaRPr lang="en-US" sz="1333" dirty="0">
              <a:latin typeface="Arial" charset="0"/>
              <a:ea typeface="Arial Unicode MS" charset="0"/>
            </a:endParaRPr>
          </a:p>
          <a:p>
            <a:pPr>
              <a:buFontTx/>
              <a:buChar char="•"/>
              <a:tabLst>
                <a:tab pos="478236" algn="l"/>
              </a:tabLst>
            </a:pPr>
            <a:endParaRPr lang="en-US" sz="1333" dirty="0">
              <a:latin typeface="Arial" charset="0"/>
              <a:ea typeface="Arial Unicode MS" charset="0"/>
            </a:endParaRPr>
          </a:p>
        </p:txBody>
      </p:sp>
      <p:grpSp>
        <p:nvGrpSpPr>
          <p:cNvPr id="2" name="Group 5"/>
          <p:cNvGrpSpPr>
            <a:grpSpLocks/>
          </p:cNvGrpSpPr>
          <p:nvPr/>
        </p:nvGrpSpPr>
        <p:grpSpPr bwMode="auto">
          <a:xfrm>
            <a:off x="8923133" y="1154710"/>
            <a:ext cx="2825015" cy="4692380"/>
            <a:chOff x="6713161" y="1033523"/>
            <a:chExt cx="2361390" cy="5226979"/>
          </a:xfrm>
        </p:grpSpPr>
        <p:grpSp>
          <p:nvGrpSpPr>
            <p:cNvPr id="3" name="Group 128"/>
            <p:cNvGrpSpPr>
              <a:grpSpLocks/>
            </p:cNvGrpSpPr>
            <p:nvPr/>
          </p:nvGrpSpPr>
          <p:grpSpPr bwMode="auto">
            <a:xfrm>
              <a:off x="6775072" y="2575424"/>
              <a:ext cx="973138" cy="941539"/>
              <a:chOff x="3643586" y="1362880"/>
              <a:chExt cx="973080" cy="942632"/>
            </a:xfrm>
          </p:grpSpPr>
          <p:sp>
            <p:nvSpPr>
              <p:cNvPr id="25650" name="TextBox 120"/>
              <p:cNvSpPr txBox="1">
                <a:spLocks noChangeArrowheads="1"/>
              </p:cNvSpPr>
              <p:nvPr/>
            </p:nvSpPr>
            <p:spPr bwMode="auto">
              <a:xfrm>
                <a:off x="3643586" y="2019407"/>
                <a:ext cx="973080" cy="28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67"/>
                  <a:t>Routes &amp; maps</a:t>
                </a:r>
              </a:p>
            </p:txBody>
          </p:sp>
          <p:pic>
            <p:nvPicPr>
              <p:cNvPr id="25651" name="Picture 122"/>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810730" y="1362880"/>
                <a:ext cx="690761" cy="69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33"/>
            <p:cNvGrpSpPr>
              <a:grpSpLocks/>
            </p:cNvGrpSpPr>
            <p:nvPr/>
          </p:nvGrpSpPr>
          <p:grpSpPr bwMode="auto">
            <a:xfrm>
              <a:off x="6925894" y="3960489"/>
              <a:ext cx="1136650" cy="855560"/>
              <a:chOff x="4751455" y="989020"/>
              <a:chExt cx="1135899" cy="855669"/>
            </a:xfrm>
          </p:grpSpPr>
          <p:sp>
            <p:nvSpPr>
              <p:cNvPr id="25648" name="TextBox 131"/>
              <p:cNvSpPr txBox="1">
                <a:spLocks noChangeArrowheads="1"/>
              </p:cNvSpPr>
              <p:nvPr/>
            </p:nvSpPr>
            <p:spPr bwMode="auto">
              <a:xfrm>
                <a:off x="4751455" y="1558880"/>
                <a:ext cx="1135899" cy="28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67"/>
                  <a:t>Bus AVL (GPS)</a:t>
                </a:r>
              </a:p>
            </p:txBody>
          </p:sp>
          <p:pic>
            <p:nvPicPr>
              <p:cNvPr id="25649" name="Picture 132"/>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822462" y="989020"/>
                <a:ext cx="896515" cy="597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83"/>
            <p:cNvGrpSpPr>
              <a:grpSpLocks/>
            </p:cNvGrpSpPr>
            <p:nvPr/>
          </p:nvGrpSpPr>
          <p:grpSpPr bwMode="auto">
            <a:xfrm>
              <a:off x="7642307" y="1033523"/>
              <a:ext cx="658814" cy="806543"/>
              <a:chOff x="1888258" y="2058441"/>
              <a:chExt cx="659155" cy="806086"/>
            </a:xfrm>
          </p:grpSpPr>
          <p:pic>
            <p:nvPicPr>
              <p:cNvPr id="25646" name="Picture 78"/>
              <p:cNvPicPr>
                <a:picLocks noChangeAspect="1"/>
              </p:cNvPicPr>
              <p:nvPr/>
            </p:nvPicPr>
            <p:blipFill>
              <a:blip r:embed="rId5" cstate="hqprint">
                <a:extLst>
                  <a:ext uri="{28A0092B-C50C-407E-A947-70E740481C1C}">
                    <a14:useLocalDpi xmlns:a14="http://schemas.microsoft.com/office/drawing/2010/main"/>
                  </a:ext>
                </a:extLst>
              </a:blip>
              <a:srcRect r="9039"/>
              <a:stretch>
                <a:fillRect/>
              </a:stretch>
            </p:blipFill>
            <p:spPr bwMode="auto">
              <a:xfrm>
                <a:off x="2066019" y="2058441"/>
                <a:ext cx="299600" cy="37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47" name="TextBox 79"/>
              <p:cNvSpPr txBox="1">
                <a:spLocks noChangeArrowheads="1"/>
              </p:cNvSpPr>
              <p:nvPr/>
            </p:nvSpPr>
            <p:spPr bwMode="auto">
              <a:xfrm>
                <a:off x="1888258" y="2396100"/>
                <a:ext cx="659155" cy="468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67"/>
                  <a:t>Parking</a:t>
                </a:r>
                <a:br>
                  <a:rPr lang="en-US" sz="1067"/>
                </a:br>
                <a:r>
                  <a:rPr lang="en-US" sz="1067"/>
                  <a:t>capacity</a:t>
                </a:r>
              </a:p>
            </p:txBody>
          </p:sp>
        </p:grpSp>
        <p:grpSp>
          <p:nvGrpSpPr>
            <p:cNvPr id="7" name="Group 80"/>
            <p:cNvGrpSpPr>
              <a:grpSpLocks/>
            </p:cNvGrpSpPr>
            <p:nvPr/>
          </p:nvGrpSpPr>
          <p:grpSpPr bwMode="auto">
            <a:xfrm>
              <a:off x="8124037" y="3746910"/>
              <a:ext cx="825501" cy="618761"/>
              <a:chOff x="1894725" y="5684278"/>
              <a:chExt cx="825867" cy="618188"/>
            </a:xfrm>
          </p:grpSpPr>
          <p:pic>
            <p:nvPicPr>
              <p:cNvPr id="25644" name="Picture 81"/>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2128157" y="5684278"/>
                <a:ext cx="358471" cy="374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45" name="TextBox 82"/>
              <p:cNvSpPr txBox="1">
                <a:spLocks noChangeArrowheads="1"/>
              </p:cNvSpPr>
              <p:nvPr/>
            </p:nvSpPr>
            <p:spPr bwMode="auto">
              <a:xfrm>
                <a:off x="1894725" y="6016958"/>
                <a:ext cx="825867" cy="28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67"/>
                  <a:t>Accessibility</a:t>
                </a:r>
              </a:p>
            </p:txBody>
          </p:sp>
        </p:grpSp>
        <p:grpSp>
          <p:nvGrpSpPr>
            <p:cNvPr id="8" name="Group 84"/>
            <p:cNvGrpSpPr>
              <a:grpSpLocks/>
            </p:cNvGrpSpPr>
            <p:nvPr/>
          </p:nvGrpSpPr>
          <p:grpSpPr bwMode="auto">
            <a:xfrm>
              <a:off x="7895834" y="2509093"/>
              <a:ext cx="941388" cy="1125374"/>
              <a:chOff x="2565204" y="2159907"/>
              <a:chExt cx="941283" cy="1124005"/>
            </a:xfrm>
          </p:grpSpPr>
          <p:pic>
            <p:nvPicPr>
              <p:cNvPr id="25642" name="Picture 85"/>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2594428" y="2159907"/>
                <a:ext cx="890649" cy="66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43" name="TextBox 86"/>
              <p:cNvSpPr txBox="1">
                <a:spLocks noChangeArrowheads="1"/>
              </p:cNvSpPr>
              <p:nvPr/>
            </p:nvSpPr>
            <p:spPr bwMode="auto">
              <a:xfrm>
                <a:off x="2565204" y="2815790"/>
                <a:ext cx="941283" cy="46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67"/>
                  <a:t>SCATS</a:t>
                </a:r>
              </a:p>
              <a:p>
                <a:pPr algn="ctr" eaLnBrk="1" hangingPunct="1"/>
                <a:r>
                  <a:rPr lang="en-US" sz="1067"/>
                  <a:t>Induction loop</a:t>
                </a:r>
              </a:p>
            </p:txBody>
          </p:sp>
        </p:grpSp>
        <p:grpSp>
          <p:nvGrpSpPr>
            <p:cNvPr id="9" name="Group 30"/>
            <p:cNvGrpSpPr>
              <a:grpSpLocks/>
            </p:cNvGrpSpPr>
            <p:nvPr/>
          </p:nvGrpSpPr>
          <p:grpSpPr bwMode="auto">
            <a:xfrm>
              <a:off x="6713161" y="1747080"/>
              <a:ext cx="847725" cy="704874"/>
              <a:chOff x="7437437" y="1548657"/>
              <a:chExt cx="847725" cy="704874"/>
            </a:xfrm>
          </p:grpSpPr>
          <p:sp>
            <p:nvSpPr>
              <p:cNvPr id="25639" name="TextBox 119"/>
              <p:cNvSpPr txBox="1">
                <a:spLocks noChangeArrowheads="1"/>
              </p:cNvSpPr>
              <p:nvPr/>
            </p:nvSpPr>
            <p:spPr bwMode="auto">
              <a:xfrm>
                <a:off x="7477125" y="1967758"/>
                <a:ext cx="808037" cy="285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67"/>
                  <a:t>Timetables</a:t>
                </a:r>
              </a:p>
            </p:txBody>
          </p:sp>
          <p:pic>
            <p:nvPicPr>
              <p:cNvPr id="25640" name="Picture 129"/>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7437437" y="1548657"/>
                <a:ext cx="552450"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1" name="Picture 87"/>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924800" y="1756619"/>
                <a:ext cx="2921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88"/>
            <p:cNvGrpSpPr>
              <a:grpSpLocks/>
            </p:cNvGrpSpPr>
            <p:nvPr/>
          </p:nvGrpSpPr>
          <p:grpSpPr bwMode="auto">
            <a:xfrm>
              <a:off x="8260536" y="4498271"/>
              <a:ext cx="682625" cy="717300"/>
              <a:chOff x="7465184" y="1089398"/>
              <a:chExt cx="683511" cy="716967"/>
            </a:xfrm>
          </p:grpSpPr>
          <p:pic>
            <p:nvPicPr>
              <p:cNvPr id="25637" name="Picture 89"/>
              <p:cNvPicPr>
                <a:picLocks noChangeAspect="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7465184" y="1089398"/>
                <a:ext cx="683511" cy="487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8" name="TextBox 90"/>
              <p:cNvSpPr txBox="1">
                <a:spLocks noChangeArrowheads="1"/>
              </p:cNvSpPr>
              <p:nvPr/>
            </p:nvSpPr>
            <p:spPr bwMode="auto">
              <a:xfrm>
                <a:off x="7579264" y="1520725"/>
                <a:ext cx="466793" cy="28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67"/>
                  <a:t>CCTV</a:t>
                </a:r>
              </a:p>
            </p:txBody>
          </p:sp>
        </p:grpSp>
        <p:grpSp>
          <p:nvGrpSpPr>
            <p:cNvPr id="11" name="Group 91"/>
            <p:cNvGrpSpPr>
              <a:grpSpLocks/>
            </p:cNvGrpSpPr>
            <p:nvPr/>
          </p:nvGrpSpPr>
          <p:grpSpPr bwMode="auto">
            <a:xfrm>
              <a:off x="8374463" y="1690729"/>
              <a:ext cx="700088" cy="633502"/>
              <a:chOff x="2068175" y="2403246"/>
              <a:chExt cx="699895" cy="634082"/>
            </a:xfrm>
          </p:grpSpPr>
          <p:pic>
            <p:nvPicPr>
              <p:cNvPr id="25635" name="Picture 92"/>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2068175" y="2403246"/>
                <a:ext cx="699895" cy="39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6" name="TextBox 93"/>
              <p:cNvSpPr txBox="1">
                <a:spLocks noChangeArrowheads="1"/>
              </p:cNvSpPr>
              <p:nvPr/>
            </p:nvSpPr>
            <p:spPr bwMode="auto">
              <a:xfrm>
                <a:off x="2240299" y="2751293"/>
                <a:ext cx="364202" cy="28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67"/>
                  <a:t>Car</a:t>
                </a:r>
              </a:p>
            </p:txBody>
          </p:sp>
        </p:grpSp>
        <p:grpSp>
          <p:nvGrpSpPr>
            <p:cNvPr id="12" name="Group 94"/>
            <p:cNvGrpSpPr>
              <a:grpSpLocks/>
            </p:cNvGrpSpPr>
            <p:nvPr/>
          </p:nvGrpSpPr>
          <p:grpSpPr bwMode="auto">
            <a:xfrm>
              <a:off x="7824801" y="5371746"/>
              <a:ext cx="493712" cy="888756"/>
              <a:chOff x="2502600" y="3792984"/>
              <a:chExt cx="493636" cy="888369"/>
            </a:xfrm>
          </p:grpSpPr>
          <p:pic>
            <p:nvPicPr>
              <p:cNvPr id="25633" name="Picture 95"/>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2502600" y="3792984"/>
                <a:ext cx="493636" cy="63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4" name="TextBox 96"/>
              <p:cNvSpPr txBox="1">
                <a:spLocks noChangeArrowheads="1"/>
              </p:cNvSpPr>
              <p:nvPr/>
            </p:nvSpPr>
            <p:spPr bwMode="auto">
              <a:xfrm>
                <a:off x="2538884" y="4395705"/>
                <a:ext cx="405956" cy="28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67"/>
                  <a:t>Bike</a:t>
                </a:r>
              </a:p>
            </p:txBody>
          </p:sp>
        </p:grpSp>
      </p:grpSp>
      <p:pic>
        <p:nvPicPr>
          <p:cNvPr id="35" name="Picture 34" descr="Bus AVL.png"/>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4910090" y="2268139"/>
            <a:ext cx="7078774" cy="34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descr="Bus AVL -- Zoomed.png"/>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4883299" y="2169156"/>
            <a:ext cx="7105737" cy="369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descr="Search Magnifier.png"/>
          <p:cNvPicPr>
            <a:picLocks noChangeAspect="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7776197" y="3704616"/>
            <a:ext cx="702550" cy="52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40"/>
          <p:cNvGrpSpPr>
            <a:grpSpLocks/>
          </p:cNvGrpSpPr>
          <p:nvPr/>
        </p:nvGrpSpPr>
        <p:grpSpPr bwMode="auto">
          <a:xfrm>
            <a:off x="5603988" y="3536596"/>
            <a:ext cx="5328379" cy="1569628"/>
            <a:chOff x="4135135" y="3845966"/>
            <a:chExt cx="3997995" cy="1570109"/>
          </a:xfrm>
        </p:grpSpPr>
        <p:sp>
          <p:nvSpPr>
            <p:cNvPr id="38" name="Oval 37"/>
            <p:cNvSpPr/>
            <p:nvPr/>
          </p:nvSpPr>
          <p:spPr bwMode="auto">
            <a:xfrm>
              <a:off x="4135135" y="4671504"/>
              <a:ext cx="1154305" cy="744571"/>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sp>
          <p:nvSpPr>
            <p:cNvPr id="39" name="Oval 38"/>
            <p:cNvSpPr/>
            <p:nvPr/>
          </p:nvSpPr>
          <p:spPr bwMode="auto">
            <a:xfrm rot="19648593">
              <a:off x="6502494" y="4382566"/>
              <a:ext cx="665274" cy="371492"/>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sp>
          <p:nvSpPr>
            <p:cNvPr id="40" name="Oval 39"/>
            <p:cNvSpPr/>
            <p:nvPr/>
          </p:nvSpPr>
          <p:spPr bwMode="auto">
            <a:xfrm rot="2760966">
              <a:off x="7670330" y="3935640"/>
              <a:ext cx="552475" cy="373126"/>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grpSp>
      <p:grpSp>
        <p:nvGrpSpPr>
          <p:cNvPr id="14" name="Group 44"/>
          <p:cNvGrpSpPr>
            <a:grpSpLocks/>
          </p:cNvGrpSpPr>
          <p:nvPr/>
        </p:nvGrpSpPr>
        <p:grpSpPr bwMode="auto">
          <a:xfrm>
            <a:off x="5824618" y="5195989"/>
            <a:ext cx="2206553" cy="411418"/>
            <a:chOff x="4250582" y="5568475"/>
            <a:chExt cx="1705700" cy="424895"/>
          </a:xfrm>
        </p:grpSpPr>
        <p:sp>
          <p:nvSpPr>
            <p:cNvPr id="43" name="Oval 42"/>
            <p:cNvSpPr/>
            <p:nvPr/>
          </p:nvSpPr>
          <p:spPr bwMode="auto">
            <a:xfrm>
              <a:off x="4250582" y="5605077"/>
              <a:ext cx="503452" cy="388293"/>
            </a:xfrm>
            <a:prstGeom prst="ellipse">
              <a:avLst/>
            </a:prstGeom>
            <a:noFill/>
            <a:ln w="34925"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sp>
          <p:nvSpPr>
            <p:cNvPr id="44" name="Oval 43"/>
            <p:cNvSpPr/>
            <p:nvPr/>
          </p:nvSpPr>
          <p:spPr bwMode="auto">
            <a:xfrm>
              <a:off x="5452831" y="5568475"/>
              <a:ext cx="503451" cy="388293"/>
            </a:xfrm>
            <a:prstGeom prst="ellipse">
              <a:avLst/>
            </a:prstGeom>
            <a:noFill/>
            <a:ln w="34925"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grpSp>
      <p:grpSp>
        <p:nvGrpSpPr>
          <p:cNvPr id="15" name="Group 46"/>
          <p:cNvGrpSpPr>
            <a:grpSpLocks/>
          </p:cNvGrpSpPr>
          <p:nvPr/>
        </p:nvGrpSpPr>
        <p:grpSpPr bwMode="auto">
          <a:xfrm>
            <a:off x="6955146" y="3518926"/>
            <a:ext cx="1874879" cy="842955"/>
            <a:chOff x="5216148" y="3663342"/>
            <a:chExt cx="1406365" cy="692611"/>
          </a:xfrm>
        </p:grpSpPr>
        <p:sp>
          <p:nvSpPr>
            <p:cNvPr id="48" name="Line Callout 1 (Border and Accent Bar) 47"/>
            <p:cNvSpPr/>
            <p:nvPr/>
          </p:nvSpPr>
          <p:spPr bwMode="auto">
            <a:xfrm>
              <a:off x="5216148" y="3914334"/>
              <a:ext cx="1258745" cy="441619"/>
            </a:xfrm>
            <a:prstGeom prst="accentBorderCallout1">
              <a:avLst>
                <a:gd name="adj1" fmla="val 17417"/>
                <a:gd name="adj2" fmla="val 104167"/>
                <a:gd name="adj3" fmla="val -8770"/>
                <a:gd name="adj4" fmla="val 138073"/>
              </a:avLst>
            </a:prstGeom>
            <a:solidFill>
              <a:srgbClr val="F9FFE0"/>
            </a:solidFill>
            <a:ln w="63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r>
                <a:rPr lang="en-US" sz="1333">
                  <a:solidFill>
                    <a:srgbClr val="000000"/>
                  </a:solidFill>
                  <a:ea typeface="Arial Unicode MS" charset="0"/>
                </a:rPr>
                <a:t>1,000 buses</a:t>
              </a:r>
            </a:p>
            <a:p>
              <a:pPr>
                <a:defRPr/>
              </a:pPr>
              <a:r>
                <a:rPr lang="en-US" sz="1333">
                  <a:solidFill>
                    <a:srgbClr val="000000"/>
                  </a:solidFill>
                  <a:ea typeface="Arial Unicode MS" charset="0"/>
                </a:rPr>
                <a:t>3,000 GPS / min</a:t>
              </a:r>
            </a:p>
            <a:p>
              <a:pPr>
                <a:defRPr/>
              </a:pPr>
              <a:endParaRPr lang="en-US" sz="1333">
                <a:solidFill>
                  <a:srgbClr val="000000"/>
                </a:solidFill>
                <a:ea typeface="Arial Unicode MS" charset="0"/>
              </a:endParaRPr>
            </a:p>
          </p:txBody>
        </p:sp>
        <p:sp>
          <p:nvSpPr>
            <p:cNvPr id="49" name="Oval 48"/>
            <p:cNvSpPr/>
            <p:nvPr/>
          </p:nvSpPr>
          <p:spPr>
            <a:xfrm>
              <a:off x="6159016" y="3663342"/>
              <a:ext cx="463497" cy="462271"/>
            </a:xfrm>
            <a:prstGeom prst="ellipse">
              <a:avLst/>
            </a:prstGeom>
            <a:blipFill rotWithShape="1">
              <a:blip r:embed="rId16" cstate="hqprint">
                <a:extLst>
                  <a:ext uri="{28A0092B-C50C-407E-A947-70E740481C1C}">
                    <a14:useLocalDpi xmlns:a14="http://schemas.microsoft.com/office/drawing/2010/main"/>
                  </a:ext>
                </a:extLst>
              </a:blip>
              <a:stretch>
                <a:fillRect/>
              </a:stretch>
            </a:bli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67" dirty="0"/>
            </a:p>
          </p:txBody>
        </p:sp>
      </p:grpSp>
      <p:sp>
        <p:nvSpPr>
          <p:cNvPr id="50" name="Line Callout 1 (Border and Accent Bar) 49"/>
          <p:cNvSpPr/>
          <p:nvPr/>
        </p:nvSpPr>
        <p:spPr bwMode="auto">
          <a:xfrm>
            <a:off x="7437620" y="4798119"/>
            <a:ext cx="1944711" cy="314713"/>
          </a:xfrm>
          <a:prstGeom prst="accentBorderCallout1">
            <a:avLst>
              <a:gd name="adj1" fmla="val 17417"/>
              <a:gd name="adj2" fmla="val 104167"/>
              <a:gd name="adj3" fmla="val -131041"/>
              <a:gd name="adj4" fmla="val 170918"/>
            </a:avLst>
          </a:prstGeom>
          <a:solidFill>
            <a:srgbClr val="F9FFE0"/>
          </a:solidFill>
          <a:ln w="63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r>
              <a:rPr lang="en-US" sz="1333" dirty="0">
                <a:solidFill>
                  <a:srgbClr val="000000"/>
                </a:solidFill>
                <a:ea typeface="Arial Unicode MS" charset="0"/>
                <a:cs typeface="Arial" charset="0"/>
              </a:rPr>
              <a:t>200 CCTV cameras</a:t>
            </a:r>
          </a:p>
        </p:txBody>
      </p:sp>
      <p:grpSp>
        <p:nvGrpSpPr>
          <p:cNvPr id="16" name="Group 50"/>
          <p:cNvGrpSpPr>
            <a:grpSpLocks/>
          </p:cNvGrpSpPr>
          <p:nvPr/>
        </p:nvGrpSpPr>
        <p:grpSpPr bwMode="auto">
          <a:xfrm>
            <a:off x="6785853" y="1790589"/>
            <a:ext cx="2260012" cy="1075467"/>
            <a:chOff x="5037728" y="1904399"/>
            <a:chExt cx="1694544" cy="887608"/>
          </a:xfrm>
        </p:grpSpPr>
        <p:sp>
          <p:nvSpPr>
            <p:cNvPr id="52" name="Line Callout 1 (Border and Accent Bar) 51"/>
            <p:cNvSpPr/>
            <p:nvPr/>
          </p:nvSpPr>
          <p:spPr bwMode="auto">
            <a:xfrm>
              <a:off x="5037728" y="2188116"/>
              <a:ext cx="1458133" cy="603891"/>
            </a:xfrm>
            <a:prstGeom prst="accentBorderCallout1">
              <a:avLst>
                <a:gd name="adj1" fmla="val 17417"/>
                <a:gd name="adj2" fmla="val 104167"/>
                <a:gd name="adj3" fmla="val 64950"/>
                <a:gd name="adj4" fmla="val 182429"/>
              </a:avLst>
            </a:prstGeom>
            <a:solidFill>
              <a:srgbClr val="F9FFE0"/>
            </a:solidFill>
            <a:ln w="63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r>
                <a:rPr lang="en-US" sz="1333">
                  <a:solidFill>
                    <a:srgbClr val="000000"/>
                  </a:solidFill>
                  <a:ea typeface="Arial Unicode MS" charset="0"/>
                </a:rPr>
                <a:t>700 intersections</a:t>
              </a:r>
            </a:p>
            <a:p>
              <a:pPr>
                <a:defRPr/>
              </a:pPr>
              <a:r>
                <a:rPr lang="en-US" sz="1333">
                  <a:solidFill>
                    <a:srgbClr val="000000"/>
                  </a:solidFill>
                  <a:ea typeface="Arial Unicode MS" charset="0"/>
                </a:rPr>
                <a:t>4,000 loop detectors</a:t>
              </a:r>
            </a:p>
            <a:p>
              <a:pPr>
                <a:defRPr/>
              </a:pPr>
              <a:r>
                <a:rPr lang="en-US" sz="1333">
                  <a:solidFill>
                    <a:srgbClr val="000000"/>
                  </a:solidFill>
                  <a:ea typeface="Arial Unicode MS" charset="0"/>
                </a:rPr>
                <a:t>20,000 tuples / min</a:t>
              </a:r>
            </a:p>
            <a:p>
              <a:pPr>
                <a:defRPr/>
              </a:pPr>
              <a:endParaRPr lang="en-US" sz="1333">
                <a:solidFill>
                  <a:srgbClr val="000000"/>
                </a:solidFill>
                <a:ea typeface="Arial Unicode MS" charset="0"/>
              </a:endParaRPr>
            </a:p>
          </p:txBody>
        </p:sp>
        <p:pic>
          <p:nvPicPr>
            <p:cNvPr id="25616" name="Picture 52" descr="scats.png"/>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6192207" y="1904399"/>
              <a:ext cx="540065" cy="39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icture 6">
            <a:extLst>
              <a:ext uri="{FF2B5EF4-FFF2-40B4-BE49-F238E27FC236}">
                <a16:creationId xmlns:a16="http://schemas.microsoft.com/office/drawing/2014/main" id="{CF99BD32-3794-5340-9286-DB238676D378}"/>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00430" y="1431603"/>
            <a:ext cx="11998535" cy="4212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descr="Crazy speed.png">
            <a:extLst>
              <a:ext uri="{FF2B5EF4-FFF2-40B4-BE49-F238E27FC236}">
                <a16:creationId xmlns:a16="http://schemas.microsoft.com/office/drawing/2014/main" id="{2F167969-18B7-3B44-A6B8-185AD58255EB}"/>
              </a:ext>
            </a:extLst>
          </p:cNvPr>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5029481" y="2395269"/>
            <a:ext cx="6811777" cy="311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E642E1C9-D2BC-3D47-B2C3-D0358C826F45}"/>
              </a:ext>
            </a:extLst>
          </p:cNvPr>
          <p:cNvSpPr/>
          <p:nvPr/>
        </p:nvSpPr>
        <p:spPr>
          <a:xfrm>
            <a:off x="4883299" y="5670727"/>
            <a:ext cx="7307114" cy="376010"/>
          </a:xfrm>
          <a:prstGeom prst="rect">
            <a:avLst/>
          </a:prstGeom>
          <a:noFill/>
          <a:ln>
            <a:noFill/>
          </a:ln>
          <a:effectLst/>
        </p:spPr>
        <p:txBody>
          <a:bodyPr lIns="89977" tIns="46788" rIns="89977" bIns="46788"/>
          <a:lstStyle/>
          <a:p>
            <a:pPr algn="r">
              <a:lnSpc>
                <a:spcPct val="90000"/>
              </a:lnSpc>
              <a:tabLst>
                <a:tab pos="0" algn="l"/>
                <a:tab pos="447563" algn="l"/>
                <a:tab pos="896714" algn="l"/>
                <a:tab pos="1345864" algn="l"/>
                <a:tab pos="1795014" algn="l"/>
                <a:tab pos="2244164" algn="l"/>
                <a:tab pos="2693315" algn="l"/>
                <a:tab pos="3142464" algn="l"/>
                <a:tab pos="3591615" algn="l"/>
                <a:tab pos="4040765" algn="l"/>
                <a:tab pos="4489915" algn="l"/>
                <a:tab pos="4939065" algn="l"/>
                <a:tab pos="5388216" algn="l"/>
                <a:tab pos="5837366" algn="l"/>
                <a:tab pos="6286516" algn="l"/>
                <a:tab pos="6735666" algn="l"/>
                <a:tab pos="7184817" algn="l"/>
                <a:tab pos="7633966" algn="l"/>
                <a:tab pos="8083117" algn="l"/>
                <a:tab pos="8532267" algn="l"/>
                <a:tab pos="8981417" algn="l"/>
              </a:tabLst>
            </a:pPr>
            <a:r>
              <a:rPr lang="en-US" sz="1000" i="1" dirty="0">
                <a:latin typeface="Arial" panose="020B0604020202020204" pitchFamily="34" charset="0"/>
                <a:ea typeface="ＭＳ Ｐゴシック" panose="020B0600070205080204" pitchFamily="34" charset="-128"/>
              </a:rPr>
              <a:t>“System and analytics for continuously assessing transport systems from sparse and noisy observations: Case study in Dublin” L. </a:t>
            </a:r>
            <a:r>
              <a:rPr lang="en-US" sz="1000" i="1" dirty="0" err="1">
                <a:latin typeface="Arial" panose="020B0604020202020204" pitchFamily="34" charset="0"/>
                <a:ea typeface="ＭＳ Ｐゴシック" panose="020B0600070205080204" pitchFamily="34" charset="-128"/>
              </a:rPr>
              <a:t>Gasparini</a:t>
            </a:r>
            <a:r>
              <a:rPr lang="en-US" sz="1000" i="1" dirty="0">
                <a:latin typeface="Arial" panose="020B0604020202020204" pitchFamily="34" charset="0"/>
                <a:ea typeface="ＭＳ Ｐゴシック" panose="020B0600070205080204" pitchFamily="34" charset="-128"/>
              </a:rPr>
              <a:t>, E. </a:t>
            </a:r>
            <a:r>
              <a:rPr lang="en-US" sz="1000" i="1" dirty="0" err="1">
                <a:latin typeface="Arial" panose="020B0604020202020204" pitchFamily="34" charset="0"/>
                <a:ea typeface="ＭＳ Ｐゴシック" panose="020B0600070205080204" pitchFamily="34" charset="-128"/>
              </a:rPr>
              <a:t>Bouillet</a:t>
            </a:r>
            <a:r>
              <a:rPr lang="en-US" sz="1000" i="1" dirty="0">
                <a:latin typeface="Arial" panose="020B0604020202020204" pitchFamily="34" charset="0"/>
                <a:ea typeface="ＭＳ Ｐゴシック" panose="020B0600070205080204" pitchFamily="34" charset="-128"/>
              </a:rPr>
              <a:t>, F. Calabrese, O. Verscheure, IEEE Conference on Intelligent Transport Systems, 2011.</a:t>
            </a:r>
          </a:p>
        </p:txBody>
      </p:sp>
      <p:sp>
        <p:nvSpPr>
          <p:cNvPr id="55" name="Subtitle 2">
            <a:extLst>
              <a:ext uri="{FF2B5EF4-FFF2-40B4-BE49-F238E27FC236}">
                <a16:creationId xmlns:a16="http://schemas.microsoft.com/office/drawing/2014/main" id="{0FC6D270-5E73-1742-8740-BD714B0AA628}"/>
              </a:ext>
            </a:extLst>
          </p:cNvPr>
          <p:cNvSpPr txBox="1">
            <a:spLocks/>
          </p:cNvSpPr>
          <p:nvPr/>
        </p:nvSpPr>
        <p:spPr>
          <a:xfrm>
            <a:off x="4132012" y="663294"/>
            <a:ext cx="3948583" cy="420021"/>
          </a:xfrm>
          <a:prstGeom prst="rect">
            <a:avLst/>
          </a:prstGeom>
        </p:spPr>
        <p:txBody>
          <a:bodyPr vert="horz" wrap="non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fr-FR" sz="1800" dirty="0">
                <a:latin typeface="Lato Light"/>
                <a:cs typeface="Lato Light"/>
              </a:rPr>
              <a:t>Real-time </a:t>
            </a:r>
            <a:r>
              <a:rPr lang="fr-FR" sz="1800" dirty="0" err="1">
                <a:latin typeface="Lato Light"/>
                <a:cs typeface="Lato Light"/>
              </a:rPr>
              <a:t>tool</a:t>
            </a:r>
            <a:r>
              <a:rPr lang="fr-FR" sz="1800" dirty="0">
                <a:latin typeface="Lato Light"/>
                <a:cs typeface="Lato Light"/>
              </a:rPr>
              <a:t> for </a:t>
            </a:r>
            <a:r>
              <a:rPr lang="fr-FR" sz="1800" dirty="0" err="1">
                <a:latin typeface="Lato Light"/>
                <a:cs typeface="Lato Light"/>
              </a:rPr>
              <a:t>situational</a:t>
            </a:r>
            <a:r>
              <a:rPr lang="fr-FR" sz="1800" dirty="0">
                <a:latin typeface="Lato Light"/>
                <a:cs typeface="Lato Light"/>
              </a:rPr>
              <a:t> </a:t>
            </a:r>
            <a:r>
              <a:rPr lang="fr-FR" sz="1800" dirty="0" err="1">
                <a:latin typeface="Lato Light"/>
                <a:cs typeface="Lato Light"/>
              </a:rPr>
              <a:t>awareness</a:t>
            </a:r>
            <a:endParaRPr lang="fr-FR" sz="1800" dirty="0">
              <a:solidFill>
                <a:schemeClr val="accent1"/>
              </a:solidFill>
              <a:latin typeface="Lato Light"/>
              <a:cs typeface="Lato Light"/>
            </a:endParaRPr>
          </a:p>
        </p:txBody>
      </p:sp>
      <p:sp>
        <p:nvSpPr>
          <p:cNvPr id="56" name="TextBox 55">
            <a:extLst>
              <a:ext uri="{FF2B5EF4-FFF2-40B4-BE49-F238E27FC236}">
                <a16:creationId xmlns:a16="http://schemas.microsoft.com/office/drawing/2014/main" id="{7F520A38-2F71-744D-99CE-7A6AF1DD2E97}"/>
              </a:ext>
            </a:extLst>
          </p:cNvPr>
          <p:cNvSpPr txBox="1"/>
          <p:nvPr/>
        </p:nvSpPr>
        <p:spPr>
          <a:xfrm>
            <a:off x="3016558" y="180549"/>
            <a:ext cx="6158977"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From raw data to information</a:t>
            </a:r>
            <a:endParaRPr lang="id-ID" sz="4000" b="1" dirty="0">
              <a:solidFill>
                <a:schemeClr val="tx2"/>
              </a:solidFill>
              <a:latin typeface="+mj-lt"/>
              <a:ea typeface="Lato" charset="0"/>
              <a:cs typeface="Lato" charset="0"/>
            </a:endParaRPr>
          </a:p>
        </p:txBody>
      </p:sp>
      <p:sp>
        <p:nvSpPr>
          <p:cNvPr id="59" name="Rectangle 58">
            <a:extLst>
              <a:ext uri="{FF2B5EF4-FFF2-40B4-BE49-F238E27FC236}">
                <a16:creationId xmlns:a16="http://schemas.microsoft.com/office/drawing/2014/main" id="{9096D2B2-F2B1-AF42-AAFC-2D5755EC1C4C}"/>
              </a:ext>
            </a:extLst>
          </p:cNvPr>
          <p:cNvSpPr/>
          <p:nvPr/>
        </p:nvSpPr>
        <p:spPr>
          <a:xfrm>
            <a:off x="5718037" y="1114818"/>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7468018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10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nodeType="clickEffect">
                                  <p:stCondLst>
                                    <p:cond delay="0"/>
                                  </p:stCondLst>
                                  <p:childTnLst>
                                    <p:set>
                                      <p:cBhvr>
                                        <p:cTn id="17" dur="1" fill="hold">
                                          <p:stCondLst>
                                            <p:cond delay="0"/>
                                          </p:stCondLst>
                                        </p:cTn>
                                        <p:tgtEl>
                                          <p:spTgt spid="2"/>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10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32"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2000" fill="hold"/>
                                        <p:tgtEl>
                                          <p:spTgt spid="37"/>
                                        </p:tgtEl>
                                        <p:attrNameLst>
                                          <p:attrName>ppt_w</p:attrName>
                                        </p:attrNameLst>
                                      </p:cBhvr>
                                      <p:tavLst>
                                        <p:tav tm="0">
                                          <p:val>
                                            <p:strVal val="4*#ppt_w"/>
                                          </p:val>
                                        </p:tav>
                                        <p:tav tm="100000">
                                          <p:val>
                                            <p:strVal val="#ppt_w"/>
                                          </p:val>
                                        </p:tav>
                                      </p:tavLst>
                                    </p:anim>
                                    <p:anim calcmode="lin" valueType="num">
                                      <p:cBhvr>
                                        <p:cTn id="29" dur="2000" fill="hold"/>
                                        <p:tgtEl>
                                          <p:spTgt spid="37"/>
                                        </p:tgtEl>
                                        <p:attrNameLst>
                                          <p:attrName>ppt_h</p:attrName>
                                        </p:attrNameLst>
                                      </p:cBhvr>
                                      <p:tavLst>
                                        <p:tav tm="0">
                                          <p:val>
                                            <p:strVal val="4*#ppt_h"/>
                                          </p:val>
                                        </p:tav>
                                        <p:tav tm="100000">
                                          <p:val>
                                            <p:strVal val="#ppt_h"/>
                                          </p:val>
                                        </p:tav>
                                      </p:tavLst>
                                    </p:anim>
                                  </p:childTnLst>
                                </p:cTn>
                              </p:par>
                            </p:childTnLst>
                          </p:cTn>
                        </p:par>
                        <p:par>
                          <p:cTn id="30" fill="hold" nodeType="afterGroup">
                            <p:stCondLst>
                              <p:cond delay="2000"/>
                            </p:stCondLst>
                            <p:childTnLst>
                              <p:par>
                                <p:cTn id="31" presetID="1" presetClass="exit" presetSubtype="0" fill="hold" nodeType="after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1000"/>
                                        <p:tgtEl>
                                          <p:spTgt spid="3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1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6"/>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1000"/>
                                        <p:tgtEl>
                                          <p:spTgt spid="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xEl>
                                              <p:pRg st="3" end="3"/>
                                            </p:txEl>
                                          </p:spTgt>
                                        </p:tgtEl>
                                        <p:attrNameLst>
                                          <p:attrName>style.visibility</p:attrName>
                                        </p:attrNameLst>
                                      </p:cBhvr>
                                      <p:to>
                                        <p:strVal val="visible"/>
                                      </p:to>
                                    </p:set>
                                    <p:animEffect transition="in" filter="fade">
                                      <p:cBhvr>
                                        <p:cTn id="61" dur="1000"/>
                                        <p:tgtEl>
                                          <p:spTgt spid="5">
                                            <p:txEl>
                                              <p:pRg st="3" end="3"/>
                                            </p:txEl>
                                          </p:spTgt>
                                        </p:tgtEl>
                                      </p:cBhvr>
                                    </p:animEffect>
                                  </p:childTnLst>
                                </p:cTn>
                              </p:par>
                              <p:par>
                                <p:cTn id="62" presetID="1" presetClass="exit" presetSubtype="0" fill="hold" nodeType="withEffect">
                                  <p:stCondLst>
                                    <p:cond delay="0"/>
                                  </p:stCondLst>
                                  <p:childTnLst>
                                    <p:set>
                                      <p:cBhvr>
                                        <p:cTn id="63" dur="1" fill="hold">
                                          <p:stCondLst>
                                            <p:cond delay="0"/>
                                          </p:stCondLst>
                                        </p:cTn>
                                        <p:tgtEl>
                                          <p:spTgt spid="58"/>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500"/>
                                        <p:tgtEl>
                                          <p:spTgt spid="2"/>
                                        </p:tgtEl>
                                      </p:cBhvr>
                                    </p:animEffect>
                                  </p:childTnLst>
                                </p:cTn>
                              </p:par>
                              <p:par>
                                <p:cTn id="67" presetID="10" presetClass="entr" presetSubtype="0" fill="hold" nodeType="withEffect">
                                  <p:stCondLst>
                                    <p:cond delay="100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childTnLst>
                                </p:cTn>
                              </p:par>
                            </p:childTnLst>
                          </p:cTn>
                        </p:par>
                        <p:par>
                          <p:cTn id="70" fill="hold" nodeType="afterGroup">
                            <p:stCondLst>
                              <p:cond delay="2000"/>
                            </p:stCondLst>
                            <p:childTnLst>
                              <p:par>
                                <p:cTn id="71" presetID="10" presetClass="entr" presetSubtype="0" fill="hold" nodeType="afterEffect">
                                  <p:stCondLst>
                                    <p:cond delay="100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childTnLst>
                                </p:cTn>
                              </p:par>
                            </p:childTnLst>
                          </p:cTn>
                        </p:par>
                        <p:par>
                          <p:cTn id="74" fill="hold" nodeType="afterGroup">
                            <p:stCondLst>
                              <p:cond delay="4000"/>
                            </p:stCondLst>
                            <p:childTnLst>
                              <p:par>
                                <p:cTn id="75" presetID="10" presetClass="entr" presetSubtype="0" fill="hold" grpId="0" nodeType="afterEffect">
                                  <p:stCondLst>
                                    <p:cond delay="100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1000"/>
                                        <p:tgtEl>
                                          <p:spTgt spid="5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nodeType="clickEffect">
                                  <p:stCondLst>
                                    <p:cond delay="0"/>
                                  </p:stCondLst>
                                  <p:childTnLst>
                                    <p:set>
                                      <p:cBhvr>
                                        <p:cTn id="81" dur="1" fill="hold">
                                          <p:stCondLst>
                                            <p:cond delay="0"/>
                                          </p:stCondLst>
                                        </p:cTn>
                                        <p:tgtEl>
                                          <p:spTgt spid="15"/>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2"/>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6"/>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1000"/>
                                        <p:tgtEl>
                                          <p:spTgt spid="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0" grpId="0" animBg="1"/>
      <p:bldP spid="50" grpId="1" animBg="1"/>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8B5E1E-FA3E-314D-877C-2112829DE44D}"/>
              </a:ext>
            </a:extLst>
          </p:cNvPr>
          <p:cNvSpPr>
            <a:spLocks noGrp="1"/>
          </p:cNvSpPr>
          <p:nvPr>
            <p:ph idx="4294967295"/>
          </p:nvPr>
        </p:nvSpPr>
        <p:spPr>
          <a:xfrm>
            <a:off x="5824538" y="1582738"/>
            <a:ext cx="6367462" cy="4560887"/>
          </a:xfrm>
        </p:spPr>
        <p:txBody>
          <a:bodyPr>
            <a:normAutofit/>
          </a:bodyPr>
          <a:lstStyle/>
          <a:p>
            <a:pPr marL="514222" indent="-514222">
              <a:buFont typeface="+mj-lt"/>
              <a:buAutoNum type="arabicPeriod"/>
            </a:pPr>
            <a:r>
              <a:rPr lang="en-US" sz="2700" b="1" dirty="0"/>
              <a:t>From raw data to information</a:t>
            </a:r>
          </a:p>
          <a:p>
            <a:pPr lvl="1"/>
            <a:r>
              <a:rPr lang="en-US" dirty="0"/>
              <a:t>Assimilate complex sensor data</a:t>
            </a:r>
          </a:p>
          <a:p>
            <a:pPr lvl="1"/>
            <a:r>
              <a:rPr lang="en-US" dirty="0"/>
              <a:t>Deal with volume, accuracy, diversity</a:t>
            </a:r>
          </a:p>
        </p:txBody>
      </p:sp>
      <p:pic>
        <p:nvPicPr>
          <p:cNvPr id="3074" name="Picture 2" descr="Résultat de recherche d'images pour &quot;le chat vous etes ici&quot;">
            <a:extLst>
              <a:ext uri="{FF2B5EF4-FFF2-40B4-BE49-F238E27FC236}">
                <a16:creationId xmlns:a16="http://schemas.microsoft.com/office/drawing/2014/main" id="{12CDC4CE-5538-3A43-B4B4-6B20B204D9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6221" y="2525464"/>
            <a:ext cx="2762314" cy="37839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Barcelona.png">
            <a:extLst>
              <a:ext uri="{FF2B5EF4-FFF2-40B4-BE49-F238E27FC236}">
                <a16:creationId xmlns:a16="http://schemas.microsoft.com/office/drawing/2014/main" id="{043E6322-76BA-3745-BF36-5971CC031DA9}"/>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327904" y="1360449"/>
            <a:ext cx="3681262" cy="2055867"/>
          </a:xfrm>
          <a:prstGeom prst="rect">
            <a:avLst/>
          </a:prstGeom>
          <a:noFill/>
          <a:ln w="9525">
            <a:noFill/>
            <a:miter lim="800000"/>
            <a:headEnd/>
            <a:tailEnd/>
          </a:ln>
        </p:spPr>
      </p:pic>
      <p:sp>
        <p:nvSpPr>
          <p:cNvPr id="6" name="TextBox 5">
            <a:extLst>
              <a:ext uri="{FF2B5EF4-FFF2-40B4-BE49-F238E27FC236}">
                <a16:creationId xmlns:a16="http://schemas.microsoft.com/office/drawing/2014/main" id="{093EBA06-32E9-A641-AC09-A932C014FB51}"/>
              </a:ext>
            </a:extLst>
          </p:cNvPr>
          <p:cNvSpPr txBox="1"/>
          <p:nvPr/>
        </p:nvSpPr>
        <p:spPr>
          <a:xfrm>
            <a:off x="1199509" y="180549"/>
            <a:ext cx="979304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How can data science improve Urban Mobility?</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BC2B7B0F-8873-8549-B270-66E1CA3543A5}"/>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57575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8B5E1E-FA3E-314D-877C-2112829DE44D}"/>
              </a:ext>
            </a:extLst>
          </p:cNvPr>
          <p:cNvSpPr>
            <a:spLocks noGrp="1"/>
          </p:cNvSpPr>
          <p:nvPr>
            <p:ph idx="4294967295"/>
          </p:nvPr>
        </p:nvSpPr>
        <p:spPr>
          <a:xfrm>
            <a:off x="5824538" y="1582738"/>
            <a:ext cx="6367462" cy="4560887"/>
          </a:xfrm>
        </p:spPr>
        <p:txBody>
          <a:bodyPr>
            <a:normAutofit/>
          </a:bodyPr>
          <a:lstStyle/>
          <a:p>
            <a:pPr marL="514222" indent="-514222">
              <a:buFont typeface="+mj-lt"/>
              <a:buAutoNum type="arabicPeriod"/>
            </a:pPr>
            <a:r>
              <a:rPr lang="en-US" sz="2700" b="1" dirty="0">
                <a:solidFill>
                  <a:schemeClr val="bg2">
                    <a:lumMod val="65000"/>
                  </a:schemeClr>
                </a:solidFill>
              </a:rPr>
              <a:t>From raw data to information</a:t>
            </a:r>
          </a:p>
          <a:p>
            <a:pPr lvl="1"/>
            <a:r>
              <a:rPr lang="en-US" dirty="0">
                <a:solidFill>
                  <a:schemeClr val="bg2">
                    <a:lumMod val="65000"/>
                  </a:schemeClr>
                </a:solidFill>
              </a:rPr>
              <a:t>Assimilate complex sensor data</a:t>
            </a:r>
          </a:p>
          <a:p>
            <a:pPr lvl="1"/>
            <a:r>
              <a:rPr lang="en-US" dirty="0">
                <a:solidFill>
                  <a:schemeClr val="bg2">
                    <a:lumMod val="65000"/>
                  </a:schemeClr>
                </a:solidFill>
              </a:rPr>
              <a:t>Deal with volume, accuracy, diversity</a:t>
            </a:r>
          </a:p>
          <a:p>
            <a:pPr marL="514222" indent="-514222">
              <a:buFont typeface="+mj-lt"/>
              <a:buAutoNum type="arabicPeriod"/>
            </a:pPr>
            <a:endParaRPr lang="en-US" sz="900" dirty="0"/>
          </a:p>
          <a:p>
            <a:pPr marL="514222" indent="-514222">
              <a:buFont typeface="+mj-lt"/>
              <a:buAutoNum type="arabicPeriod"/>
            </a:pPr>
            <a:r>
              <a:rPr lang="en-US" sz="2700" b="1" dirty="0"/>
              <a:t>From information to models</a:t>
            </a:r>
          </a:p>
          <a:p>
            <a:pPr lvl="1"/>
            <a:r>
              <a:rPr lang="en-US" dirty="0"/>
              <a:t>Understand how people move</a:t>
            </a:r>
          </a:p>
          <a:p>
            <a:pPr lvl="1"/>
            <a:r>
              <a:rPr lang="en-US" dirty="0"/>
              <a:t>Model and predict demand</a:t>
            </a:r>
          </a:p>
        </p:txBody>
      </p:sp>
      <p:pic>
        <p:nvPicPr>
          <p:cNvPr id="3074" name="Picture 2" descr="Résultat de recherche d'images pour &quot;le chat vous etes ici&quot;">
            <a:extLst>
              <a:ext uri="{FF2B5EF4-FFF2-40B4-BE49-F238E27FC236}">
                <a16:creationId xmlns:a16="http://schemas.microsoft.com/office/drawing/2014/main" id="{12CDC4CE-5538-3A43-B4B4-6B20B204D9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6221" y="2525464"/>
            <a:ext cx="2762314" cy="37839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Barcelona.png">
            <a:extLst>
              <a:ext uri="{FF2B5EF4-FFF2-40B4-BE49-F238E27FC236}">
                <a16:creationId xmlns:a16="http://schemas.microsoft.com/office/drawing/2014/main" id="{043E6322-76BA-3745-BF36-5971CC031DA9}"/>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327904" y="1360449"/>
            <a:ext cx="3681262" cy="2055867"/>
          </a:xfrm>
          <a:prstGeom prst="rect">
            <a:avLst/>
          </a:prstGeom>
          <a:noFill/>
          <a:ln w="9525">
            <a:noFill/>
            <a:miter lim="800000"/>
            <a:headEnd/>
            <a:tailEnd/>
          </a:ln>
        </p:spPr>
      </p:pic>
      <p:sp>
        <p:nvSpPr>
          <p:cNvPr id="6" name="TextBox 5">
            <a:extLst>
              <a:ext uri="{FF2B5EF4-FFF2-40B4-BE49-F238E27FC236}">
                <a16:creationId xmlns:a16="http://schemas.microsoft.com/office/drawing/2014/main" id="{093EBA06-32E9-A641-AC09-A932C014FB51}"/>
              </a:ext>
            </a:extLst>
          </p:cNvPr>
          <p:cNvSpPr txBox="1"/>
          <p:nvPr/>
        </p:nvSpPr>
        <p:spPr>
          <a:xfrm>
            <a:off x="1199509" y="180549"/>
            <a:ext cx="979304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How can data science improve Urban Mobility?</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BC2B7B0F-8873-8549-B270-66E1CA3543A5}"/>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7489820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fenway-park-aerial-night.jp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4492" y="2504323"/>
            <a:ext cx="6035936" cy="2972614"/>
          </a:xfrm>
          <a:prstGeom prst="rect">
            <a:avLst/>
          </a:prstGeom>
          <a:noFill/>
          <a:ln w="9525">
            <a:noFill/>
            <a:miter lim="800000"/>
            <a:headEnd/>
            <a:tailEnd/>
          </a:ln>
        </p:spPr>
      </p:pic>
      <p:pic>
        <p:nvPicPr>
          <p:cNvPr id="45059" name="Picture 6" descr="pic1.jpg"/>
          <p:cNvPicPr>
            <a:picLocks noChangeAspect="1"/>
          </p:cNvPicPr>
          <p:nvPr/>
        </p:nvPicPr>
        <p:blipFill>
          <a:blip r:embed="rId4"/>
          <a:srcRect/>
          <a:stretch>
            <a:fillRect/>
          </a:stretch>
        </p:blipFill>
        <p:spPr bwMode="auto">
          <a:xfrm>
            <a:off x="6212387" y="2504323"/>
            <a:ext cx="5950517" cy="2972614"/>
          </a:xfrm>
          <a:prstGeom prst="rect">
            <a:avLst/>
          </a:prstGeom>
          <a:noFill/>
          <a:ln w="9525">
            <a:noFill/>
            <a:miter lim="800000"/>
            <a:headEnd/>
            <a:tailEnd/>
          </a:ln>
        </p:spPr>
      </p:pic>
      <p:sp>
        <p:nvSpPr>
          <p:cNvPr id="45061" name="Rectangle 1"/>
          <p:cNvSpPr txBox="1">
            <a:spLocks noChangeArrowheads="1"/>
          </p:cNvSpPr>
          <p:nvPr/>
        </p:nvSpPr>
        <p:spPr bwMode="auto">
          <a:xfrm>
            <a:off x="1588" y="1423062"/>
            <a:ext cx="12161317" cy="606461"/>
          </a:xfrm>
          <a:prstGeom prst="rect">
            <a:avLst/>
          </a:prstGeom>
          <a:noFill/>
          <a:ln w="12700">
            <a:noFill/>
            <a:miter lim="800000"/>
            <a:headEnd/>
            <a:tailEnd/>
          </a:ln>
        </p:spPr>
        <p:txBody>
          <a:bodyPr lIns="35691" tIns="35691" rIns="35691" bIns="35691">
            <a:prstTxWarp prst="textNoShape">
              <a:avLst/>
            </a:prstTxWarp>
          </a:bodyPr>
          <a:lstStyle/>
          <a:p>
            <a:pPr marL="588272" indent="-588272" algn="ctr">
              <a:spcBef>
                <a:spcPts val="933"/>
              </a:spcBef>
              <a:buClr>
                <a:srgbClr val="FFFFFF"/>
              </a:buClr>
              <a:buSzPct val="100000"/>
            </a:pPr>
            <a:r>
              <a:rPr lang="en-US" sz="2267" b="1" dirty="0">
                <a:solidFill>
                  <a:srgbClr val="000000"/>
                </a:solidFill>
                <a:latin typeface="Helvetica Neue" pitchFamily="-111" charset="0"/>
                <a:ea typeface="ヒラギノ角ゴ ProN W3" pitchFamily="-111" charset="-128"/>
                <a:cs typeface="ヒラギノ角ゴ ProN W3" pitchFamily="-111" charset="-128"/>
                <a:sym typeface="Helvetica Neue" pitchFamily="-111" charset="0"/>
              </a:rPr>
              <a:t>Goal</a:t>
            </a:r>
            <a:r>
              <a:rPr lang="en-US" sz="2267" dirty="0">
                <a:solidFill>
                  <a:srgbClr val="000000"/>
                </a:solidFill>
                <a:latin typeface="Helvetica Neue" pitchFamily="-111" charset="0"/>
                <a:ea typeface="ヒラギノ角ゴ ProN W3" pitchFamily="-111" charset="-128"/>
                <a:cs typeface="ヒラギノ角ゴ ProN W3" pitchFamily="-111" charset="-128"/>
                <a:sym typeface="Helvetica Neue" pitchFamily="-111" charset="0"/>
              </a:rPr>
              <a:t>: Modeling and predicting origin-destination fluxes in the city during special events</a:t>
            </a:r>
          </a:p>
        </p:txBody>
      </p:sp>
      <p:sp>
        <p:nvSpPr>
          <p:cNvPr id="45062" name="Rectangle 1"/>
          <p:cNvSpPr txBox="1">
            <a:spLocks noChangeArrowheads="1"/>
          </p:cNvSpPr>
          <p:nvPr/>
        </p:nvSpPr>
        <p:spPr bwMode="auto">
          <a:xfrm>
            <a:off x="6502750" y="5499239"/>
            <a:ext cx="5860701" cy="484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77" tIns="46788" rIns="89977" bIns="46788"/>
          <a:lstStyle>
            <a:defPPr>
              <a:defRPr lang="en-US"/>
            </a:defPPr>
            <a:lvl1pPr>
              <a:lnSpc>
                <a:spcPct val="9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i="1">
                <a:solidFill>
                  <a:srgbClr val="7889FB"/>
                </a:solidFill>
                <a:latin typeface="Arial" panose="020B060402020202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9pPr>
          </a:lstStyle>
          <a:p>
            <a:r>
              <a:rPr lang="en-US" sz="1000" dirty="0">
                <a:solidFill>
                  <a:schemeClr val="tx1"/>
                </a:solidFill>
                <a:sym typeface="Helvetica Neue" pitchFamily="-111" charset="0"/>
              </a:rPr>
              <a:t>	“The geography of taste: analyzing cell-phone mobility and social events”, F. Calabrese, F. Pereira, G. Di Lorenzo, L. Liu, C. </a:t>
            </a:r>
            <a:r>
              <a:rPr lang="en-US" sz="1000" dirty="0" err="1">
                <a:solidFill>
                  <a:schemeClr val="tx1"/>
                </a:solidFill>
                <a:sym typeface="Helvetica Neue" pitchFamily="-111" charset="0"/>
              </a:rPr>
              <a:t>Ratti</a:t>
            </a:r>
            <a:r>
              <a:rPr lang="en-US" sz="1000" dirty="0">
                <a:solidFill>
                  <a:schemeClr val="tx1"/>
                </a:solidFill>
                <a:sym typeface="Helvetica Neue" pitchFamily="-111" charset="0"/>
              </a:rPr>
              <a:t>. International Conference on Pervasive Computing, 2010.</a:t>
            </a:r>
          </a:p>
        </p:txBody>
      </p:sp>
      <p:sp>
        <p:nvSpPr>
          <p:cNvPr id="7" name="TextBox 6">
            <a:extLst>
              <a:ext uri="{FF2B5EF4-FFF2-40B4-BE49-F238E27FC236}">
                <a16:creationId xmlns:a16="http://schemas.microsoft.com/office/drawing/2014/main" id="{31CE5645-5916-1A40-84B1-3C9F7461FD25}"/>
              </a:ext>
            </a:extLst>
          </p:cNvPr>
          <p:cNvSpPr txBox="1"/>
          <p:nvPr/>
        </p:nvSpPr>
        <p:spPr>
          <a:xfrm>
            <a:off x="1957252" y="180549"/>
            <a:ext cx="8277569"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Modeling mobility during special events</a:t>
            </a:r>
            <a:endParaRPr lang="id-ID" sz="4000" b="1" dirty="0">
              <a:solidFill>
                <a:schemeClr val="tx2"/>
              </a:solidFill>
              <a:latin typeface="+mj-lt"/>
              <a:ea typeface="Lato" charset="0"/>
              <a:cs typeface="Lato" charset="0"/>
            </a:endParaRPr>
          </a:p>
        </p:txBody>
      </p:sp>
      <p:sp>
        <p:nvSpPr>
          <p:cNvPr id="9" name="Rectangle 8">
            <a:extLst>
              <a:ext uri="{FF2B5EF4-FFF2-40B4-BE49-F238E27FC236}">
                <a16:creationId xmlns:a16="http://schemas.microsoft.com/office/drawing/2014/main" id="{4DF9BDC7-2080-604D-8EF2-E40C6A1761FF}"/>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411524953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9" name="Picture 15" descr="centroid_sports.pdf"/>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540455" y="2773762"/>
            <a:ext cx="4349993" cy="2905367"/>
          </a:xfrm>
          <a:prstGeom prst="rect">
            <a:avLst/>
          </a:prstGeom>
          <a:noFill/>
          <a:ln w="9525">
            <a:noFill/>
            <a:miter lim="800000"/>
            <a:headEnd/>
            <a:tailEnd/>
          </a:ln>
        </p:spPr>
      </p:pic>
      <p:pic>
        <p:nvPicPr>
          <p:cNvPr id="48140" name="Picture 16" descr="centroid_cinema.pdf"/>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093618" y="2773762"/>
            <a:ext cx="4349993" cy="2905367"/>
          </a:xfrm>
          <a:prstGeom prst="rect">
            <a:avLst/>
          </a:prstGeom>
          <a:noFill/>
          <a:ln w="9525">
            <a:noFill/>
            <a:miter lim="800000"/>
            <a:headEnd/>
            <a:tailEnd/>
          </a:ln>
        </p:spPr>
      </p:pic>
      <p:grpSp>
        <p:nvGrpSpPr>
          <p:cNvPr id="5" name="Group 4">
            <a:extLst>
              <a:ext uri="{FF2B5EF4-FFF2-40B4-BE49-F238E27FC236}">
                <a16:creationId xmlns:a16="http://schemas.microsoft.com/office/drawing/2014/main" id="{4BC5D683-3FE2-0944-8CEA-0DC68AC3C833}"/>
              </a:ext>
            </a:extLst>
          </p:cNvPr>
          <p:cNvGrpSpPr/>
          <p:nvPr/>
        </p:nvGrpSpPr>
        <p:grpSpPr>
          <a:xfrm>
            <a:off x="4337511" y="5665258"/>
            <a:ext cx="3309044" cy="614985"/>
            <a:chOff x="9149735" y="11358256"/>
            <a:chExt cx="6618088" cy="1229969"/>
          </a:xfrm>
        </p:grpSpPr>
        <p:sp>
          <p:nvSpPr>
            <p:cNvPr id="48131" name="Rectangle 8"/>
            <p:cNvSpPr>
              <a:spLocks noChangeArrowheads="1"/>
            </p:cNvSpPr>
            <p:nvPr/>
          </p:nvSpPr>
          <p:spPr bwMode="auto">
            <a:xfrm>
              <a:off x="12491690" y="11927833"/>
              <a:ext cx="571349" cy="323766"/>
            </a:xfrm>
            <a:prstGeom prst="rect">
              <a:avLst/>
            </a:prstGeom>
            <a:solidFill>
              <a:srgbClr val="2A77FF"/>
            </a:solidFill>
            <a:ln w="25400">
              <a:noFill/>
              <a:round/>
              <a:headEnd/>
              <a:tailEnd/>
            </a:ln>
          </p:spPr>
          <p:txBody>
            <a:bodyPr lIns="85659" tIns="42829" rIns="85659" bIns="42829">
              <a:prstTxWarp prst="textNoShape">
                <a:avLst/>
              </a:prstTxWarp>
            </a:bodyPr>
            <a:lstStyle/>
            <a:p>
              <a:endParaRPr lang="en-US" sz="2400"/>
            </a:p>
          </p:txBody>
        </p:sp>
        <p:sp>
          <p:nvSpPr>
            <p:cNvPr id="48132" name="Rectangle 9"/>
            <p:cNvSpPr>
              <a:spLocks noChangeArrowheads="1"/>
            </p:cNvSpPr>
            <p:nvPr/>
          </p:nvSpPr>
          <p:spPr bwMode="auto">
            <a:xfrm>
              <a:off x="13058808" y="11927833"/>
              <a:ext cx="575584" cy="323766"/>
            </a:xfrm>
            <a:prstGeom prst="rect">
              <a:avLst/>
            </a:prstGeom>
            <a:solidFill>
              <a:srgbClr val="1E56B9"/>
            </a:solidFill>
            <a:ln w="25400">
              <a:noFill/>
              <a:round/>
              <a:headEnd/>
              <a:tailEnd/>
            </a:ln>
          </p:spPr>
          <p:txBody>
            <a:bodyPr lIns="85659" tIns="42829" rIns="85659" bIns="42829">
              <a:prstTxWarp prst="textNoShape">
                <a:avLst/>
              </a:prstTxWarp>
            </a:bodyPr>
            <a:lstStyle/>
            <a:p>
              <a:endParaRPr lang="en-US" sz="2400"/>
            </a:p>
          </p:txBody>
        </p:sp>
        <p:sp>
          <p:nvSpPr>
            <p:cNvPr id="48133" name="Rectangle 10"/>
            <p:cNvSpPr>
              <a:spLocks noChangeArrowheads="1"/>
            </p:cNvSpPr>
            <p:nvPr/>
          </p:nvSpPr>
          <p:spPr bwMode="auto">
            <a:xfrm>
              <a:off x="13634392" y="11927833"/>
              <a:ext cx="571349" cy="323766"/>
            </a:xfrm>
            <a:prstGeom prst="rect">
              <a:avLst/>
            </a:prstGeom>
            <a:solidFill>
              <a:srgbClr val="23357B"/>
            </a:solidFill>
            <a:ln w="25400">
              <a:noFill/>
              <a:round/>
              <a:headEnd/>
              <a:tailEnd/>
            </a:ln>
          </p:spPr>
          <p:txBody>
            <a:bodyPr lIns="85659" tIns="42829" rIns="85659" bIns="42829">
              <a:prstTxWarp prst="textNoShape">
                <a:avLst/>
              </a:prstTxWarp>
            </a:bodyPr>
            <a:lstStyle/>
            <a:p>
              <a:endParaRPr lang="en-US" sz="2400"/>
            </a:p>
          </p:txBody>
        </p:sp>
        <p:sp>
          <p:nvSpPr>
            <p:cNvPr id="48134" name="Rectangle 11"/>
            <p:cNvSpPr>
              <a:spLocks noChangeArrowheads="1"/>
            </p:cNvSpPr>
            <p:nvPr/>
          </p:nvSpPr>
          <p:spPr bwMode="auto">
            <a:xfrm>
              <a:off x="14201510" y="11927833"/>
              <a:ext cx="575584" cy="323766"/>
            </a:xfrm>
            <a:prstGeom prst="rect">
              <a:avLst/>
            </a:prstGeom>
            <a:solidFill>
              <a:srgbClr val="9C0068"/>
            </a:solidFill>
            <a:ln w="25400">
              <a:noFill/>
              <a:round/>
              <a:headEnd/>
              <a:tailEnd/>
            </a:ln>
          </p:spPr>
          <p:txBody>
            <a:bodyPr lIns="85659" tIns="42829" rIns="85659" bIns="42829">
              <a:prstTxWarp prst="textNoShape">
                <a:avLst/>
              </a:prstTxWarp>
            </a:bodyPr>
            <a:lstStyle/>
            <a:p>
              <a:endParaRPr lang="en-US" sz="2400"/>
            </a:p>
          </p:txBody>
        </p:sp>
        <p:sp>
          <p:nvSpPr>
            <p:cNvPr id="48135" name="Rectangle 12"/>
            <p:cNvSpPr>
              <a:spLocks noChangeArrowheads="1"/>
            </p:cNvSpPr>
            <p:nvPr/>
          </p:nvSpPr>
          <p:spPr bwMode="auto">
            <a:xfrm>
              <a:off x="14777094" y="11927833"/>
              <a:ext cx="571349" cy="323766"/>
            </a:xfrm>
            <a:prstGeom prst="rect">
              <a:avLst/>
            </a:prstGeom>
            <a:solidFill>
              <a:srgbClr val="FF0000"/>
            </a:solidFill>
            <a:ln w="25400">
              <a:noFill/>
              <a:round/>
              <a:headEnd/>
              <a:tailEnd/>
            </a:ln>
          </p:spPr>
          <p:txBody>
            <a:bodyPr lIns="85659" tIns="42829" rIns="85659" bIns="42829">
              <a:prstTxWarp prst="textNoShape">
                <a:avLst/>
              </a:prstTxWarp>
            </a:bodyPr>
            <a:lstStyle/>
            <a:p>
              <a:endParaRPr lang="en-US" sz="2400"/>
            </a:p>
          </p:txBody>
        </p:sp>
        <p:sp>
          <p:nvSpPr>
            <p:cNvPr id="48136" name="Rectangle 1"/>
            <p:cNvSpPr txBox="1">
              <a:spLocks noChangeArrowheads="1"/>
            </p:cNvSpPr>
            <p:nvPr/>
          </p:nvSpPr>
          <p:spPr bwMode="auto">
            <a:xfrm>
              <a:off x="12457836" y="11358256"/>
              <a:ext cx="3309987" cy="713062"/>
            </a:xfrm>
            <a:prstGeom prst="rect">
              <a:avLst/>
            </a:prstGeom>
            <a:noFill/>
            <a:ln w="12700">
              <a:noFill/>
              <a:miter lim="800000"/>
              <a:headEnd/>
              <a:tailEnd/>
            </a:ln>
          </p:spPr>
          <p:txBody>
            <a:bodyPr lIns="35691" tIns="35691" rIns="35691" bIns="35691" anchor="ctr">
              <a:prstTxWarp prst="textNoShape">
                <a:avLst/>
              </a:prstTxWarp>
            </a:bodyPr>
            <a:lstStyle/>
            <a:p>
              <a:r>
                <a:rPr lang="en-US" sz="1000" dirty="0">
                  <a:solidFill>
                    <a:srgbClr val="000000"/>
                  </a:solidFill>
                  <a:latin typeface="Helvetica Neue" pitchFamily="-111" charset="0"/>
                  <a:ea typeface="ヒラギノ角ゴ ProN W3" pitchFamily="-111" charset="-128"/>
                  <a:cs typeface="ヒラギノ角ゴ ProN W3" pitchFamily="-111" charset="-128"/>
                  <a:sym typeface="Helvetica Neue" pitchFamily="-111" charset="0"/>
                </a:rPr>
                <a:t>Low                         High</a:t>
              </a:r>
            </a:p>
          </p:txBody>
        </p:sp>
        <p:sp>
          <p:nvSpPr>
            <p:cNvPr id="48141" name="Rectangle 1"/>
            <p:cNvSpPr txBox="1">
              <a:spLocks noChangeArrowheads="1"/>
            </p:cNvSpPr>
            <p:nvPr/>
          </p:nvSpPr>
          <p:spPr bwMode="auto">
            <a:xfrm>
              <a:off x="9149735" y="11839118"/>
              <a:ext cx="3909520" cy="749107"/>
            </a:xfrm>
            <a:prstGeom prst="rect">
              <a:avLst/>
            </a:prstGeom>
            <a:noFill/>
            <a:ln w="12700">
              <a:noFill/>
              <a:miter lim="800000"/>
              <a:headEnd/>
              <a:tailEnd/>
            </a:ln>
          </p:spPr>
          <p:txBody>
            <a:bodyPr lIns="35703" tIns="35703" rIns="35703" bIns="35703">
              <a:prstTxWarp prst="textNoShape">
                <a:avLst/>
              </a:prstTxWarp>
            </a:bodyPr>
            <a:lstStyle/>
            <a:p>
              <a:pPr marL="404173" indent="-404173">
                <a:spcBef>
                  <a:spcPts val="1033"/>
                </a:spcBef>
                <a:buClr>
                  <a:srgbClr val="000000"/>
                </a:buClr>
                <a:buSzPct val="100000"/>
              </a:pPr>
              <a:r>
                <a:rPr lang="en-US" sz="1200" dirty="0">
                  <a:solidFill>
                    <a:srgbClr val="000000"/>
                  </a:solidFill>
                  <a:latin typeface="Helvetica Neue" pitchFamily="-111" charset="0"/>
                  <a:ea typeface="ヒラギノ角ゴ ProN W3" pitchFamily="-111" charset="-128"/>
                  <a:cs typeface="ヒラギノ角ゴ ProN W3" pitchFamily="-111" charset="-128"/>
                  <a:sym typeface="Helvetica Neue" pitchFamily="-111" charset="0"/>
                </a:rPr>
                <a:t>Attendance probability</a:t>
              </a:r>
            </a:p>
          </p:txBody>
        </p:sp>
      </p:grpSp>
      <p:sp>
        <p:nvSpPr>
          <p:cNvPr id="15" name="TextBox 14">
            <a:extLst>
              <a:ext uri="{FF2B5EF4-FFF2-40B4-BE49-F238E27FC236}">
                <a16:creationId xmlns:a16="http://schemas.microsoft.com/office/drawing/2014/main" id="{0956C3D0-7429-C243-8FA3-B29D4358A2B4}"/>
              </a:ext>
            </a:extLst>
          </p:cNvPr>
          <p:cNvSpPr txBox="1"/>
          <p:nvPr/>
        </p:nvSpPr>
        <p:spPr>
          <a:xfrm>
            <a:off x="3148222" y="180549"/>
            <a:ext cx="5895635"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Predicting attendance origin</a:t>
            </a:r>
            <a:endParaRPr lang="id-ID" sz="4000" b="1" dirty="0">
              <a:solidFill>
                <a:schemeClr val="tx2"/>
              </a:solidFill>
              <a:latin typeface="+mj-lt"/>
              <a:ea typeface="Lato" charset="0"/>
              <a:cs typeface="Lato" charset="0"/>
            </a:endParaRPr>
          </a:p>
        </p:txBody>
      </p:sp>
      <p:sp>
        <p:nvSpPr>
          <p:cNvPr id="16" name="Rectangle 15">
            <a:extLst>
              <a:ext uri="{FF2B5EF4-FFF2-40B4-BE49-F238E27FC236}">
                <a16:creationId xmlns:a16="http://schemas.microsoft.com/office/drawing/2014/main" id="{23B487E4-6B30-024B-8306-9769CA427C08}"/>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grpSp>
        <p:nvGrpSpPr>
          <p:cNvPr id="3" name="Group 2">
            <a:extLst>
              <a:ext uri="{FF2B5EF4-FFF2-40B4-BE49-F238E27FC236}">
                <a16:creationId xmlns:a16="http://schemas.microsoft.com/office/drawing/2014/main" id="{B3F11277-6C4A-3244-997F-9E91252AECF6}"/>
              </a:ext>
            </a:extLst>
          </p:cNvPr>
          <p:cNvGrpSpPr/>
          <p:nvPr/>
        </p:nvGrpSpPr>
        <p:grpSpPr>
          <a:xfrm>
            <a:off x="1852801" y="1326375"/>
            <a:ext cx="8231412" cy="1051468"/>
            <a:chOff x="1535244" y="2318216"/>
            <a:chExt cx="16462824" cy="2102935"/>
          </a:xfrm>
        </p:grpSpPr>
        <p:pic>
          <p:nvPicPr>
            <p:cNvPr id="19" name="Picture 3" descr="Picture 6.png">
              <a:extLst>
                <a:ext uri="{FF2B5EF4-FFF2-40B4-BE49-F238E27FC236}">
                  <a16:creationId xmlns:a16="http://schemas.microsoft.com/office/drawing/2014/main" id="{255B7E6C-6DDD-1142-A0D9-A6094FC50794}"/>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535244" y="2318216"/>
              <a:ext cx="16462821" cy="1826357"/>
            </a:xfrm>
            <a:prstGeom prst="rect">
              <a:avLst/>
            </a:prstGeom>
            <a:noFill/>
            <a:ln w="9525">
              <a:noFill/>
              <a:miter lim="800000"/>
              <a:headEnd/>
              <a:tailEnd/>
            </a:ln>
          </p:spPr>
        </p:pic>
        <p:pic>
          <p:nvPicPr>
            <p:cNvPr id="20" name="Picture 3" descr="Picture 6.png">
              <a:extLst>
                <a:ext uri="{FF2B5EF4-FFF2-40B4-BE49-F238E27FC236}">
                  <a16:creationId xmlns:a16="http://schemas.microsoft.com/office/drawing/2014/main" id="{96A637D5-62A3-544D-A4CE-B37806EA9E25}"/>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535245" y="4031363"/>
              <a:ext cx="16462823" cy="389788"/>
            </a:xfrm>
            <a:prstGeom prst="rect">
              <a:avLst/>
            </a:prstGeom>
            <a:noFill/>
            <a:ln w="9525">
              <a:noFill/>
              <a:miter lim="800000"/>
              <a:headEnd/>
              <a:tailEnd/>
            </a:ln>
          </p:spPr>
        </p:pic>
      </p:grpSp>
    </p:spTree>
    <p:extLst>
      <p:ext uri="{BB962C8B-B14F-4D97-AF65-F5344CB8AC3E}">
        <p14:creationId xmlns:p14="http://schemas.microsoft.com/office/powerpoint/2010/main" val="365105667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8B5E1E-FA3E-314D-877C-2112829DE44D}"/>
              </a:ext>
            </a:extLst>
          </p:cNvPr>
          <p:cNvSpPr>
            <a:spLocks noGrp="1"/>
          </p:cNvSpPr>
          <p:nvPr>
            <p:ph idx="4294967295"/>
          </p:nvPr>
        </p:nvSpPr>
        <p:spPr>
          <a:xfrm>
            <a:off x="5824538" y="1582738"/>
            <a:ext cx="6367462" cy="4560887"/>
          </a:xfrm>
        </p:spPr>
        <p:txBody>
          <a:bodyPr>
            <a:normAutofit/>
          </a:bodyPr>
          <a:lstStyle/>
          <a:p>
            <a:pPr marL="514222" indent="-514222">
              <a:buFont typeface="+mj-lt"/>
              <a:buAutoNum type="arabicPeriod"/>
            </a:pPr>
            <a:r>
              <a:rPr lang="en-US" sz="2700" b="1" dirty="0">
                <a:solidFill>
                  <a:schemeClr val="bg2">
                    <a:lumMod val="65000"/>
                  </a:schemeClr>
                </a:solidFill>
              </a:rPr>
              <a:t>From raw data to information</a:t>
            </a:r>
          </a:p>
          <a:p>
            <a:pPr lvl="1"/>
            <a:r>
              <a:rPr lang="en-US" dirty="0">
                <a:solidFill>
                  <a:schemeClr val="bg2">
                    <a:lumMod val="65000"/>
                  </a:schemeClr>
                </a:solidFill>
              </a:rPr>
              <a:t>Assimilate complex sensor data</a:t>
            </a:r>
          </a:p>
          <a:p>
            <a:pPr lvl="1"/>
            <a:r>
              <a:rPr lang="en-US" dirty="0">
                <a:solidFill>
                  <a:schemeClr val="bg2">
                    <a:lumMod val="65000"/>
                  </a:schemeClr>
                </a:solidFill>
              </a:rPr>
              <a:t>Deal with volume, accuracy, diversity</a:t>
            </a:r>
          </a:p>
          <a:p>
            <a:pPr marL="514222" indent="-514222">
              <a:buFont typeface="+mj-lt"/>
              <a:buAutoNum type="arabicPeriod"/>
            </a:pPr>
            <a:endParaRPr lang="en-US" sz="900" dirty="0">
              <a:solidFill>
                <a:schemeClr val="bg2">
                  <a:lumMod val="65000"/>
                </a:schemeClr>
              </a:solidFill>
            </a:endParaRPr>
          </a:p>
          <a:p>
            <a:pPr marL="514222" indent="-514222">
              <a:buFont typeface="+mj-lt"/>
              <a:buAutoNum type="arabicPeriod"/>
            </a:pPr>
            <a:r>
              <a:rPr lang="en-US" sz="2700" b="1" dirty="0">
                <a:solidFill>
                  <a:schemeClr val="bg2">
                    <a:lumMod val="65000"/>
                  </a:schemeClr>
                </a:solidFill>
              </a:rPr>
              <a:t>From information to models</a:t>
            </a:r>
          </a:p>
          <a:p>
            <a:pPr lvl="1"/>
            <a:r>
              <a:rPr lang="en-US" dirty="0">
                <a:solidFill>
                  <a:schemeClr val="bg2">
                    <a:lumMod val="65000"/>
                  </a:schemeClr>
                </a:solidFill>
              </a:rPr>
              <a:t>Understand how people move</a:t>
            </a:r>
          </a:p>
          <a:p>
            <a:pPr lvl="1"/>
            <a:r>
              <a:rPr lang="en-US" dirty="0">
                <a:solidFill>
                  <a:schemeClr val="bg2">
                    <a:lumMod val="65000"/>
                  </a:schemeClr>
                </a:solidFill>
              </a:rPr>
              <a:t>Model and predict demand</a:t>
            </a:r>
          </a:p>
          <a:p>
            <a:pPr marL="514222" indent="-514222">
              <a:buFont typeface="+mj-lt"/>
              <a:buAutoNum type="arabicPeriod"/>
            </a:pPr>
            <a:endParaRPr lang="en-US" sz="900" dirty="0"/>
          </a:p>
          <a:p>
            <a:pPr marL="514222" indent="-514222">
              <a:buFont typeface="+mj-lt"/>
              <a:buAutoNum type="arabicPeriod"/>
            </a:pPr>
            <a:r>
              <a:rPr lang="en-US" sz="2700" b="1" dirty="0"/>
              <a:t>From models to actions</a:t>
            </a:r>
          </a:p>
          <a:p>
            <a:pPr lvl="1"/>
            <a:r>
              <a:rPr lang="en-US" dirty="0"/>
              <a:t>Optimize planning &amp; operations</a:t>
            </a:r>
          </a:p>
          <a:p>
            <a:pPr lvl="1"/>
            <a:r>
              <a:rPr lang="en-US" dirty="0"/>
              <a:t>Deal with uncertainty</a:t>
            </a:r>
          </a:p>
        </p:txBody>
      </p:sp>
      <p:pic>
        <p:nvPicPr>
          <p:cNvPr id="3074" name="Picture 2" descr="Résultat de recherche d'images pour &quot;le chat vous etes ici&quot;">
            <a:extLst>
              <a:ext uri="{FF2B5EF4-FFF2-40B4-BE49-F238E27FC236}">
                <a16:creationId xmlns:a16="http://schemas.microsoft.com/office/drawing/2014/main" id="{12CDC4CE-5538-3A43-B4B4-6B20B204D9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6221" y="2525464"/>
            <a:ext cx="2762314" cy="37839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Barcelona.png">
            <a:extLst>
              <a:ext uri="{FF2B5EF4-FFF2-40B4-BE49-F238E27FC236}">
                <a16:creationId xmlns:a16="http://schemas.microsoft.com/office/drawing/2014/main" id="{043E6322-76BA-3745-BF36-5971CC031DA9}"/>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327904" y="1360449"/>
            <a:ext cx="3681262" cy="2055867"/>
          </a:xfrm>
          <a:prstGeom prst="rect">
            <a:avLst/>
          </a:prstGeom>
          <a:noFill/>
          <a:ln w="9525">
            <a:noFill/>
            <a:miter lim="800000"/>
            <a:headEnd/>
            <a:tailEnd/>
          </a:ln>
        </p:spPr>
      </p:pic>
      <p:sp>
        <p:nvSpPr>
          <p:cNvPr id="6" name="TextBox 5">
            <a:extLst>
              <a:ext uri="{FF2B5EF4-FFF2-40B4-BE49-F238E27FC236}">
                <a16:creationId xmlns:a16="http://schemas.microsoft.com/office/drawing/2014/main" id="{093EBA06-32E9-A641-AC09-A932C014FB51}"/>
              </a:ext>
            </a:extLst>
          </p:cNvPr>
          <p:cNvSpPr txBox="1"/>
          <p:nvPr/>
        </p:nvSpPr>
        <p:spPr>
          <a:xfrm>
            <a:off x="1199509" y="180549"/>
            <a:ext cx="979304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How can data science improve Urban Mobility?</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BC2B7B0F-8873-8549-B270-66E1CA3543A5}"/>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126094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12" descr="ésultat de recherche d'images pour &quot;rok roskar&quot;">
            <a:extLst>
              <a:ext uri="{FF2B5EF4-FFF2-40B4-BE49-F238E27FC236}">
                <a16:creationId xmlns:a16="http://schemas.microsoft.com/office/drawing/2014/main" id="{4EC908FE-BF33-AD40-B1D5-9350078AA0C7}"/>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sharpenSoften amount="-4000"/>
                    </a14:imgEffect>
                    <a14:imgEffect>
                      <a14:saturation sat="116000"/>
                    </a14:imgEffect>
                  </a14:imgLayer>
                </a14:imgProps>
              </a:ext>
              <a:ext uri="{28A0092B-C50C-407E-A947-70E740481C1C}">
                <a14:useLocalDpi xmlns:a14="http://schemas.microsoft.com/office/drawing/2010/main"/>
              </a:ext>
            </a:extLst>
          </a:blip>
          <a:srcRect/>
          <a:stretch>
            <a:fillRect/>
          </a:stretch>
        </p:blipFill>
        <p:spPr bwMode="auto">
          <a:xfrm>
            <a:off x="4421019" y="3685439"/>
            <a:ext cx="934583" cy="93458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ésultat de recherche d'images pour &quot;dorina thanou&quot;">
            <a:extLst>
              <a:ext uri="{FF2B5EF4-FFF2-40B4-BE49-F238E27FC236}">
                <a16:creationId xmlns:a16="http://schemas.microsoft.com/office/drawing/2014/main" id="{F050E1CD-A236-FB45-B35B-F310F3B7B7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74673" y="3738407"/>
            <a:ext cx="1070620" cy="107062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AC4A887-3919-4145-B260-497A5FE4D3C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31676" y="4643402"/>
            <a:ext cx="927737" cy="1294192"/>
          </a:xfrm>
          <a:prstGeom prst="rect">
            <a:avLst/>
          </a:prstGeom>
        </p:spPr>
      </p:pic>
      <p:pic>
        <p:nvPicPr>
          <p:cNvPr id="66" name="Picture 65">
            <a:extLst>
              <a:ext uri="{FF2B5EF4-FFF2-40B4-BE49-F238E27FC236}">
                <a16:creationId xmlns:a16="http://schemas.microsoft.com/office/drawing/2014/main" id="{6F59E09F-4642-7342-9D8A-1D1C1DA3D30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70549" y="2473955"/>
            <a:ext cx="927737" cy="1223973"/>
          </a:xfrm>
          <a:prstGeom prst="rect">
            <a:avLst/>
          </a:prstGeom>
        </p:spPr>
      </p:pic>
      <p:pic>
        <p:nvPicPr>
          <p:cNvPr id="69" name="Picture 8" descr="https://datascience.ch/wp-content/uploads/2014/04/Olivierv3.jpg">
            <a:extLst>
              <a:ext uri="{FF2B5EF4-FFF2-40B4-BE49-F238E27FC236}">
                <a16:creationId xmlns:a16="http://schemas.microsoft.com/office/drawing/2014/main" id="{F9C7BCD4-4237-0044-B06B-DC94A82D375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074673" y="4830678"/>
            <a:ext cx="1038437" cy="1020577"/>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7D5A8B0-D8EC-F54B-A5C6-5EADF4CD6099}"/>
              </a:ext>
            </a:extLst>
          </p:cNvPr>
          <p:cNvSpPr txBox="1"/>
          <p:nvPr/>
        </p:nvSpPr>
        <p:spPr>
          <a:xfrm>
            <a:off x="2294938" y="2569325"/>
            <a:ext cx="1250555" cy="530616"/>
          </a:xfrm>
          <a:prstGeom prst="rect">
            <a:avLst/>
          </a:prstGeom>
          <a:noFill/>
        </p:spPr>
        <p:txBody>
          <a:bodyPr wrap="none" rtlCol="0">
            <a:spAutoFit/>
          </a:bodyPr>
          <a:lstStyle/>
          <a:p>
            <a:r>
              <a:rPr lang="en-US" sz="1600" b="1" dirty="0"/>
              <a:t>Eric </a:t>
            </a:r>
            <a:r>
              <a:rPr lang="en-US" sz="1600" b="1" dirty="0" err="1"/>
              <a:t>Bouillet</a:t>
            </a:r>
            <a:endParaRPr lang="en-US" sz="1600" b="1" dirty="0"/>
          </a:p>
          <a:p>
            <a:r>
              <a:rPr lang="en-US" sz="1600" dirty="0"/>
              <a:t>Most modules</a:t>
            </a:r>
          </a:p>
        </p:txBody>
      </p:sp>
      <p:sp>
        <p:nvSpPr>
          <p:cNvPr id="71" name="TextBox 70">
            <a:extLst>
              <a:ext uri="{FF2B5EF4-FFF2-40B4-BE49-F238E27FC236}">
                <a16:creationId xmlns:a16="http://schemas.microsoft.com/office/drawing/2014/main" id="{E172F28F-4B58-DA43-8E8F-47CABD95897F}"/>
              </a:ext>
            </a:extLst>
          </p:cNvPr>
          <p:cNvSpPr txBox="1"/>
          <p:nvPr/>
        </p:nvSpPr>
        <p:spPr>
          <a:xfrm>
            <a:off x="5427671" y="3750237"/>
            <a:ext cx="1293551" cy="754033"/>
          </a:xfrm>
          <a:prstGeom prst="rect">
            <a:avLst/>
          </a:prstGeom>
          <a:noFill/>
        </p:spPr>
        <p:txBody>
          <a:bodyPr wrap="none" rtlCol="0">
            <a:spAutoFit/>
          </a:bodyPr>
          <a:lstStyle/>
          <a:p>
            <a:r>
              <a:rPr lang="en-US" sz="1600" b="1" dirty="0" err="1"/>
              <a:t>Rok</a:t>
            </a:r>
            <a:r>
              <a:rPr lang="en-US" sz="1600" b="1" dirty="0"/>
              <a:t> </a:t>
            </a:r>
            <a:r>
              <a:rPr lang="en-US" sz="1600" b="1" dirty="0" err="1"/>
              <a:t>Roksar</a:t>
            </a:r>
            <a:endParaRPr lang="en-US" sz="1600" b="1" dirty="0"/>
          </a:p>
          <a:p>
            <a:r>
              <a:rPr lang="en-US" sz="1600" dirty="0"/>
              <a:t>Module 3</a:t>
            </a:r>
          </a:p>
          <a:p>
            <a:r>
              <a:rPr lang="en-US" sz="1600" dirty="0"/>
              <a:t>Weeks 7, 8 &amp; 9</a:t>
            </a:r>
          </a:p>
        </p:txBody>
      </p:sp>
      <p:sp>
        <p:nvSpPr>
          <p:cNvPr id="72" name="TextBox 71">
            <a:extLst>
              <a:ext uri="{FF2B5EF4-FFF2-40B4-BE49-F238E27FC236}">
                <a16:creationId xmlns:a16="http://schemas.microsoft.com/office/drawing/2014/main" id="{966A7717-F065-B04A-AD94-54B41DC1ABB0}"/>
              </a:ext>
            </a:extLst>
          </p:cNvPr>
          <p:cNvSpPr txBox="1"/>
          <p:nvPr/>
        </p:nvSpPr>
        <p:spPr>
          <a:xfrm>
            <a:off x="5422104" y="2544732"/>
            <a:ext cx="1620997" cy="754033"/>
          </a:xfrm>
          <a:prstGeom prst="rect">
            <a:avLst/>
          </a:prstGeom>
          <a:noFill/>
        </p:spPr>
        <p:txBody>
          <a:bodyPr wrap="none" rtlCol="0">
            <a:spAutoFit/>
          </a:bodyPr>
          <a:lstStyle/>
          <a:p>
            <a:r>
              <a:rPr lang="en-US" sz="1600" b="1" dirty="0" err="1"/>
              <a:t>Yazdanian</a:t>
            </a:r>
            <a:r>
              <a:rPr lang="en-US" sz="1600" b="1" dirty="0"/>
              <a:t> </a:t>
            </a:r>
            <a:r>
              <a:rPr lang="en-US" sz="1600" b="1" dirty="0" err="1"/>
              <a:t>Ramtin</a:t>
            </a:r>
            <a:endParaRPr lang="en-US" sz="1600" b="1" dirty="0"/>
          </a:p>
          <a:p>
            <a:r>
              <a:rPr lang="en-US" sz="1600" dirty="0"/>
              <a:t>Teaching Assistant</a:t>
            </a:r>
          </a:p>
          <a:p>
            <a:r>
              <a:rPr lang="en-US" sz="1600" dirty="0"/>
              <a:t>Data Science, DLAB</a:t>
            </a:r>
          </a:p>
        </p:txBody>
      </p:sp>
      <p:sp>
        <p:nvSpPr>
          <p:cNvPr id="73" name="TextBox 72">
            <a:extLst>
              <a:ext uri="{FF2B5EF4-FFF2-40B4-BE49-F238E27FC236}">
                <a16:creationId xmlns:a16="http://schemas.microsoft.com/office/drawing/2014/main" id="{922ED59C-88F0-CC4B-AC41-3A6EBA4C1EC1}"/>
              </a:ext>
            </a:extLst>
          </p:cNvPr>
          <p:cNvSpPr txBox="1"/>
          <p:nvPr/>
        </p:nvSpPr>
        <p:spPr>
          <a:xfrm>
            <a:off x="2296584" y="3857156"/>
            <a:ext cx="1457099" cy="754033"/>
          </a:xfrm>
          <a:prstGeom prst="rect">
            <a:avLst/>
          </a:prstGeom>
          <a:noFill/>
        </p:spPr>
        <p:txBody>
          <a:bodyPr wrap="none" rtlCol="0">
            <a:spAutoFit/>
          </a:bodyPr>
          <a:lstStyle/>
          <a:p>
            <a:r>
              <a:rPr lang="en-US" sz="1600" b="1" dirty="0"/>
              <a:t>Christine </a:t>
            </a:r>
            <a:r>
              <a:rPr lang="en-US" sz="1600" b="1" dirty="0" err="1"/>
              <a:t>Choirat</a:t>
            </a:r>
            <a:endParaRPr lang="en-US" sz="1600" b="1" dirty="0"/>
          </a:p>
          <a:p>
            <a:r>
              <a:rPr lang="en-US" sz="1600" dirty="0"/>
              <a:t>Module 1</a:t>
            </a:r>
          </a:p>
          <a:p>
            <a:r>
              <a:rPr lang="en-US" sz="1600" dirty="0"/>
              <a:t>Weeks 1-4</a:t>
            </a:r>
          </a:p>
        </p:txBody>
      </p:sp>
      <p:sp>
        <p:nvSpPr>
          <p:cNvPr id="74" name="TextBox 73">
            <a:extLst>
              <a:ext uri="{FF2B5EF4-FFF2-40B4-BE49-F238E27FC236}">
                <a16:creationId xmlns:a16="http://schemas.microsoft.com/office/drawing/2014/main" id="{07EF4B08-E355-7A4B-96B9-1753EDADD94A}"/>
              </a:ext>
            </a:extLst>
          </p:cNvPr>
          <p:cNvSpPr txBox="1"/>
          <p:nvPr/>
        </p:nvSpPr>
        <p:spPr>
          <a:xfrm>
            <a:off x="9117778" y="4879118"/>
            <a:ext cx="1583470" cy="530616"/>
          </a:xfrm>
          <a:prstGeom prst="rect">
            <a:avLst/>
          </a:prstGeom>
          <a:noFill/>
        </p:spPr>
        <p:txBody>
          <a:bodyPr wrap="none" rtlCol="0">
            <a:spAutoFit/>
          </a:bodyPr>
          <a:lstStyle/>
          <a:p>
            <a:r>
              <a:rPr lang="en-US" sz="1600" b="1" dirty="0"/>
              <a:t>Olivier Verscheure</a:t>
            </a:r>
          </a:p>
          <a:p>
            <a:r>
              <a:rPr lang="en-US" sz="1600" dirty="0"/>
              <a:t>Most modules</a:t>
            </a:r>
          </a:p>
        </p:txBody>
      </p:sp>
      <p:sp>
        <p:nvSpPr>
          <p:cNvPr id="75" name="TextBox 74">
            <a:extLst>
              <a:ext uri="{FF2B5EF4-FFF2-40B4-BE49-F238E27FC236}">
                <a16:creationId xmlns:a16="http://schemas.microsoft.com/office/drawing/2014/main" id="{7E79FA3E-2E27-CB4B-A3D7-30702F5A9DB3}"/>
              </a:ext>
            </a:extLst>
          </p:cNvPr>
          <p:cNvSpPr txBox="1"/>
          <p:nvPr/>
        </p:nvSpPr>
        <p:spPr>
          <a:xfrm>
            <a:off x="9113109" y="3864322"/>
            <a:ext cx="1316649" cy="754033"/>
          </a:xfrm>
          <a:prstGeom prst="rect">
            <a:avLst/>
          </a:prstGeom>
          <a:noFill/>
        </p:spPr>
        <p:txBody>
          <a:bodyPr wrap="none" rtlCol="0">
            <a:spAutoFit/>
          </a:bodyPr>
          <a:lstStyle/>
          <a:p>
            <a:r>
              <a:rPr lang="en-US" sz="1600" b="1" dirty="0" err="1"/>
              <a:t>Dorina</a:t>
            </a:r>
            <a:r>
              <a:rPr lang="en-US" sz="1600" b="1" dirty="0"/>
              <a:t> </a:t>
            </a:r>
            <a:r>
              <a:rPr lang="en-US" sz="1600" b="1" dirty="0" err="1"/>
              <a:t>Thanou</a:t>
            </a:r>
            <a:endParaRPr lang="en-US" sz="1600" b="1" dirty="0"/>
          </a:p>
          <a:p>
            <a:r>
              <a:rPr lang="en-US" sz="1600" dirty="0"/>
              <a:t>Module 1</a:t>
            </a:r>
          </a:p>
          <a:p>
            <a:r>
              <a:rPr lang="en-US" sz="1600" dirty="0"/>
              <a:t>Week 4</a:t>
            </a:r>
          </a:p>
        </p:txBody>
      </p:sp>
      <p:sp>
        <p:nvSpPr>
          <p:cNvPr id="77" name="TextBox 76">
            <a:extLst>
              <a:ext uri="{FF2B5EF4-FFF2-40B4-BE49-F238E27FC236}">
                <a16:creationId xmlns:a16="http://schemas.microsoft.com/office/drawing/2014/main" id="{84ACAE40-0FBF-BD42-A41A-61CEACB092CA}"/>
              </a:ext>
            </a:extLst>
          </p:cNvPr>
          <p:cNvSpPr txBox="1"/>
          <p:nvPr/>
        </p:nvSpPr>
        <p:spPr>
          <a:xfrm>
            <a:off x="5393243" y="4708200"/>
            <a:ext cx="1299370" cy="1005378"/>
          </a:xfrm>
          <a:prstGeom prst="rect">
            <a:avLst/>
          </a:prstGeom>
          <a:noFill/>
        </p:spPr>
        <p:txBody>
          <a:bodyPr wrap="none" rtlCol="0">
            <a:spAutoFit/>
          </a:bodyPr>
          <a:lstStyle/>
          <a:p>
            <a:r>
              <a:rPr lang="en-US" sz="1600" b="1" dirty="0" err="1"/>
              <a:t>Sofiane</a:t>
            </a:r>
            <a:r>
              <a:rPr lang="en-US" sz="1600" b="1" dirty="0"/>
              <a:t> </a:t>
            </a:r>
            <a:r>
              <a:rPr lang="en-US" sz="1600" b="1" dirty="0" err="1"/>
              <a:t>Sarni</a:t>
            </a:r>
            <a:endParaRPr lang="en-US" sz="1600" b="1" dirty="0"/>
          </a:p>
          <a:p>
            <a:r>
              <a:rPr lang="en-US" sz="1600" dirty="0"/>
              <a:t>Module 4</a:t>
            </a:r>
          </a:p>
          <a:p>
            <a:r>
              <a:rPr lang="en-US" sz="1600" dirty="0"/>
              <a:t>Weeks 10 &amp; 11</a:t>
            </a:r>
          </a:p>
          <a:p>
            <a:endParaRPr lang="en-US" sz="1600" b="1" dirty="0"/>
          </a:p>
        </p:txBody>
      </p:sp>
      <p:pic>
        <p:nvPicPr>
          <p:cNvPr id="6" name="Picture 5">
            <a:extLst>
              <a:ext uri="{FF2B5EF4-FFF2-40B4-BE49-F238E27FC236}">
                <a16:creationId xmlns:a16="http://schemas.microsoft.com/office/drawing/2014/main" id="{24DEA884-2A6B-884F-827B-C003B9F623A8}"/>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61955" y="3761786"/>
            <a:ext cx="1152544" cy="1061587"/>
          </a:xfrm>
          <a:prstGeom prst="rect">
            <a:avLst/>
          </a:prstGeom>
        </p:spPr>
      </p:pic>
      <p:pic>
        <p:nvPicPr>
          <p:cNvPr id="1028" name="Picture 4" descr="photo placeholder image">
            <a:extLst>
              <a:ext uri="{FF2B5EF4-FFF2-40B4-BE49-F238E27FC236}">
                <a16:creationId xmlns:a16="http://schemas.microsoft.com/office/drawing/2014/main" id="{A46858EF-43BF-8743-9F18-E5F5D3C01D1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421019" y="2437924"/>
            <a:ext cx="934583" cy="12422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78D6922-F1F9-7A47-A3C5-F645950F726A}"/>
              </a:ext>
            </a:extLst>
          </p:cNvPr>
          <p:cNvSpPr/>
          <p:nvPr/>
        </p:nvSpPr>
        <p:spPr>
          <a:xfrm>
            <a:off x="9067891" y="1441728"/>
            <a:ext cx="1477522" cy="530616"/>
          </a:xfrm>
          <a:prstGeom prst="rect">
            <a:avLst/>
          </a:prstGeom>
        </p:spPr>
        <p:txBody>
          <a:bodyPr wrap="none">
            <a:spAutoFit/>
          </a:bodyPr>
          <a:lstStyle/>
          <a:p>
            <a:r>
              <a:rPr lang="en-US" sz="1600" b="1" dirty="0"/>
              <a:t>Tao Sun</a:t>
            </a:r>
          </a:p>
          <a:p>
            <a:r>
              <a:rPr lang="en-US" sz="1600" dirty="0"/>
              <a:t>Student Assistant</a:t>
            </a:r>
          </a:p>
        </p:txBody>
      </p:sp>
      <p:sp>
        <p:nvSpPr>
          <p:cNvPr id="33" name="TextBox 32">
            <a:extLst>
              <a:ext uri="{FF2B5EF4-FFF2-40B4-BE49-F238E27FC236}">
                <a16:creationId xmlns:a16="http://schemas.microsoft.com/office/drawing/2014/main" id="{43EC1D32-D1F4-2744-9A47-16ADDECD2844}"/>
              </a:ext>
            </a:extLst>
          </p:cNvPr>
          <p:cNvSpPr txBox="1"/>
          <p:nvPr/>
        </p:nvSpPr>
        <p:spPr>
          <a:xfrm>
            <a:off x="5467411" y="1441729"/>
            <a:ext cx="1867624" cy="754033"/>
          </a:xfrm>
          <a:prstGeom prst="rect">
            <a:avLst/>
          </a:prstGeom>
          <a:noFill/>
        </p:spPr>
        <p:txBody>
          <a:bodyPr wrap="square" rtlCol="0">
            <a:spAutoFit/>
          </a:bodyPr>
          <a:lstStyle/>
          <a:p>
            <a:r>
              <a:rPr lang="en-US" sz="1600" b="1" dirty="0"/>
              <a:t>Guillaume </a:t>
            </a:r>
            <a:r>
              <a:rPr lang="en-US" sz="1600" b="1" dirty="0" err="1"/>
              <a:t>Obozinski</a:t>
            </a:r>
            <a:endParaRPr lang="en-US" sz="1600" b="1" dirty="0"/>
          </a:p>
          <a:p>
            <a:r>
              <a:rPr lang="en-US" sz="1600" dirty="0"/>
              <a:t>Modules 1 &amp; 5</a:t>
            </a:r>
          </a:p>
          <a:p>
            <a:r>
              <a:rPr lang="en-US" sz="1600" dirty="0"/>
              <a:t>Weeks 4, 12-14</a:t>
            </a:r>
          </a:p>
        </p:txBody>
      </p:sp>
      <p:pic>
        <p:nvPicPr>
          <p:cNvPr id="9" name="Picture 8">
            <a:extLst>
              <a:ext uri="{FF2B5EF4-FFF2-40B4-BE49-F238E27FC236}">
                <a16:creationId xmlns:a16="http://schemas.microsoft.com/office/drawing/2014/main" id="{B9C6DA85-6059-8A46-9555-FFEB8FF0EAF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385794" y="1396942"/>
            <a:ext cx="1019500" cy="1014882"/>
          </a:xfrm>
          <a:prstGeom prst="rect">
            <a:avLst/>
          </a:prstGeom>
        </p:spPr>
      </p:pic>
      <p:sp>
        <p:nvSpPr>
          <p:cNvPr id="36" name="TextBox 35">
            <a:extLst>
              <a:ext uri="{FF2B5EF4-FFF2-40B4-BE49-F238E27FC236}">
                <a16:creationId xmlns:a16="http://schemas.microsoft.com/office/drawing/2014/main" id="{00A31B87-B8B7-F348-8618-AC4359B0BD0A}"/>
              </a:ext>
            </a:extLst>
          </p:cNvPr>
          <p:cNvSpPr txBox="1"/>
          <p:nvPr/>
        </p:nvSpPr>
        <p:spPr>
          <a:xfrm>
            <a:off x="2294938" y="1441729"/>
            <a:ext cx="1477522" cy="530616"/>
          </a:xfrm>
          <a:prstGeom prst="rect">
            <a:avLst/>
          </a:prstGeom>
          <a:noFill/>
        </p:spPr>
        <p:txBody>
          <a:bodyPr wrap="none" rtlCol="0">
            <a:spAutoFit/>
          </a:bodyPr>
          <a:lstStyle/>
          <a:p>
            <a:r>
              <a:rPr lang="en-US" sz="1600" b="1" dirty="0"/>
              <a:t>Lia </a:t>
            </a:r>
            <a:r>
              <a:rPr lang="en-US" sz="1600" b="1" dirty="0" err="1"/>
              <a:t>Bifano</a:t>
            </a:r>
            <a:endParaRPr lang="en-US" sz="1600" b="1" dirty="0"/>
          </a:p>
          <a:p>
            <a:r>
              <a:rPr lang="en-US" sz="1600" dirty="0"/>
              <a:t>Student Assistant</a:t>
            </a:r>
          </a:p>
        </p:txBody>
      </p:sp>
      <p:pic>
        <p:nvPicPr>
          <p:cNvPr id="37" name="Picture 6" descr="photo placeholder image">
            <a:extLst>
              <a:ext uri="{FF2B5EF4-FFF2-40B4-BE49-F238E27FC236}">
                <a16:creationId xmlns:a16="http://schemas.microsoft.com/office/drawing/2014/main" id="{5F172D71-0FA0-8940-A5EE-9D14DEB55882}"/>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074673" y="2437924"/>
            <a:ext cx="993218" cy="132015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553B2F01-8DDB-0844-A2B3-AAFF028E302A}"/>
              </a:ext>
            </a:extLst>
          </p:cNvPr>
          <p:cNvSpPr/>
          <p:nvPr/>
        </p:nvSpPr>
        <p:spPr>
          <a:xfrm>
            <a:off x="9084254" y="2597422"/>
            <a:ext cx="2351002" cy="754033"/>
          </a:xfrm>
          <a:prstGeom prst="rect">
            <a:avLst/>
          </a:prstGeom>
        </p:spPr>
        <p:txBody>
          <a:bodyPr wrap="square">
            <a:spAutoFit/>
          </a:bodyPr>
          <a:lstStyle/>
          <a:p>
            <a:r>
              <a:rPr lang="en-US" sz="1600" b="1" dirty="0"/>
              <a:t>Mark Sutherland</a:t>
            </a:r>
          </a:p>
          <a:p>
            <a:r>
              <a:rPr lang="en-US" sz="1600" dirty="0"/>
              <a:t>Teaching Assistant</a:t>
            </a:r>
          </a:p>
          <a:p>
            <a:r>
              <a:rPr lang="en-US" sz="1600" dirty="0"/>
              <a:t>Parallel Systems Architecture</a:t>
            </a:r>
          </a:p>
        </p:txBody>
      </p:sp>
      <p:sp>
        <p:nvSpPr>
          <p:cNvPr id="40" name="TextBox 39">
            <a:extLst>
              <a:ext uri="{FF2B5EF4-FFF2-40B4-BE49-F238E27FC236}">
                <a16:creationId xmlns:a16="http://schemas.microsoft.com/office/drawing/2014/main" id="{95A3D181-BD3F-D24C-81F3-763DCB9A89C1}"/>
              </a:ext>
            </a:extLst>
          </p:cNvPr>
          <p:cNvSpPr txBox="1"/>
          <p:nvPr/>
        </p:nvSpPr>
        <p:spPr>
          <a:xfrm>
            <a:off x="2296584" y="4951089"/>
            <a:ext cx="1944894" cy="754033"/>
          </a:xfrm>
          <a:prstGeom prst="rect">
            <a:avLst/>
          </a:prstGeom>
          <a:noFill/>
        </p:spPr>
        <p:txBody>
          <a:bodyPr wrap="none" rtlCol="0">
            <a:spAutoFit/>
          </a:bodyPr>
          <a:lstStyle/>
          <a:p>
            <a:r>
              <a:rPr lang="en-US" sz="1600" b="1" dirty="0"/>
              <a:t>Apostolos </a:t>
            </a:r>
            <a:r>
              <a:rPr lang="en-US" sz="1600" b="1" dirty="0" err="1"/>
              <a:t>Modas</a:t>
            </a:r>
            <a:endParaRPr lang="en-US" sz="1600" b="1" dirty="0"/>
          </a:p>
          <a:p>
            <a:r>
              <a:rPr lang="en-US" sz="1600" dirty="0"/>
              <a:t>Teaching Assistant</a:t>
            </a:r>
          </a:p>
          <a:p>
            <a:r>
              <a:rPr lang="en-US" sz="1600" dirty="0"/>
              <a:t>Signal Processing (LTS4)</a:t>
            </a:r>
          </a:p>
        </p:txBody>
      </p:sp>
      <p:pic>
        <p:nvPicPr>
          <p:cNvPr id="11" name="Picture 10">
            <a:extLst>
              <a:ext uri="{FF2B5EF4-FFF2-40B4-BE49-F238E27FC236}">
                <a16:creationId xmlns:a16="http://schemas.microsoft.com/office/drawing/2014/main" id="{A0E4B1F9-475B-4C44-8295-D51B32C6CD42}"/>
              </a:ext>
            </a:extLst>
          </p:cNvPr>
          <p:cNvPicPr>
            <a:picLocks noChangeAspect="1"/>
          </p:cNvPicPr>
          <p:nvPr/>
        </p:nvPicPr>
        <p:blipFill>
          <a:blip r:embed="rId13"/>
          <a:stretch>
            <a:fillRect/>
          </a:stretch>
        </p:blipFill>
        <p:spPr>
          <a:xfrm>
            <a:off x="1290047" y="4851568"/>
            <a:ext cx="908239" cy="1174288"/>
          </a:xfrm>
          <a:prstGeom prst="rect">
            <a:avLst/>
          </a:prstGeom>
        </p:spPr>
      </p:pic>
      <p:sp>
        <p:nvSpPr>
          <p:cNvPr id="44" name="TextBox 43">
            <a:extLst>
              <a:ext uri="{FF2B5EF4-FFF2-40B4-BE49-F238E27FC236}">
                <a16:creationId xmlns:a16="http://schemas.microsoft.com/office/drawing/2014/main" id="{8ADA7C7B-3165-904A-9984-87B2FFC174B3}"/>
              </a:ext>
            </a:extLst>
          </p:cNvPr>
          <p:cNvSpPr txBox="1"/>
          <p:nvPr/>
        </p:nvSpPr>
        <p:spPr>
          <a:xfrm>
            <a:off x="3803897" y="180549"/>
            <a:ext cx="4584250"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Introducing the team</a:t>
            </a:r>
            <a:endParaRPr lang="id-ID" sz="4000" b="1" dirty="0">
              <a:solidFill>
                <a:schemeClr val="tx2"/>
              </a:solidFill>
              <a:latin typeface="+mj-lt"/>
              <a:ea typeface="Lato" charset="0"/>
              <a:cs typeface="Lato" charset="0"/>
            </a:endParaRPr>
          </a:p>
        </p:txBody>
      </p:sp>
      <p:sp>
        <p:nvSpPr>
          <p:cNvPr id="45" name="Rectangle 44">
            <a:extLst>
              <a:ext uri="{FF2B5EF4-FFF2-40B4-BE49-F238E27FC236}">
                <a16:creationId xmlns:a16="http://schemas.microsoft.com/office/drawing/2014/main" id="{33052A73-1C2C-664E-A522-820D4282C98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pic>
        <p:nvPicPr>
          <p:cNvPr id="2" name="Picture 1">
            <a:extLst>
              <a:ext uri="{FF2B5EF4-FFF2-40B4-BE49-F238E27FC236}">
                <a16:creationId xmlns:a16="http://schemas.microsoft.com/office/drawing/2014/main" id="{6D26B37F-791E-A948-BC4B-C875DA47DC76}"/>
              </a:ext>
            </a:extLst>
          </p:cNvPr>
          <p:cNvPicPr>
            <a:picLocks noChangeAspect="1"/>
          </p:cNvPicPr>
          <p:nvPr/>
        </p:nvPicPr>
        <p:blipFill>
          <a:blip r:embed="rId14"/>
          <a:stretch>
            <a:fillRect/>
          </a:stretch>
        </p:blipFill>
        <p:spPr>
          <a:xfrm>
            <a:off x="7949609" y="1190846"/>
            <a:ext cx="1086294" cy="1086294"/>
          </a:xfrm>
          <a:prstGeom prst="rect">
            <a:avLst/>
          </a:prstGeom>
        </p:spPr>
      </p:pic>
    </p:spTree>
    <p:extLst>
      <p:ext uri="{BB962C8B-B14F-4D97-AF65-F5344CB8AC3E}">
        <p14:creationId xmlns:p14="http://schemas.microsoft.com/office/powerpoint/2010/main" val="5061760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ésultat de recherche d'images pour &quot;trip planner sbb&quot;">
            <a:extLst>
              <a:ext uri="{FF2B5EF4-FFF2-40B4-BE49-F238E27FC236}">
                <a16:creationId xmlns:a16="http://schemas.microsoft.com/office/drawing/2014/main" id="{021101EB-1642-3A40-9DE7-D9AB41FA57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7330" y="1583975"/>
            <a:ext cx="6364342" cy="3579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ésultat de recherche d'images pour &quot;le chat vous etes ici&quot;">
            <a:extLst>
              <a:ext uri="{FF2B5EF4-FFF2-40B4-BE49-F238E27FC236}">
                <a16:creationId xmlns:a16="http://schemas.microsoft.com/office/drawing/2014/main" id="{C74E461D-940D-7549-AD84-D79428E00F1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95568" y="819957"/>
            <a:ext cx="3992137" cy="54686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75836E-F4B5-8741-9DA9-4140CE3F720D}"/>
              </a:ext>
            </a:extLst>
          </p:cNvPr>
          <p:cNvSpPr txBox="1"/>
          <p:nvPr/>
        </p:nvSpPr>
        <p:spPr>
          <a:xfrm>
            <a:off x="3064742" y="180549"/>
            <a:ext cx="606260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Multimodal journey planning</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AB2403C8-399E-6844-A188-3F6FAD2E831D}"/>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5889470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AFE2DC5-9B4C-F54B-90E3-913710700EF7}"/>
              </a:ext>
            </a:extLst>
          </p:cNvPr>
          <p:cNvGrpSpPr/>
          <p:nvPr/>
        </p:nvGrpSpPr>
        <p:grpSpPr>
          <a:xfrm>
            <a:off x="367124" y="1451503"/>
            <a:ext cx="6157928" cy="3657364"/>
            <a:chOff x="425138" y="1294126"/>
            <a:chExt cx="6410377" cy="3807300"/>
          </a:xfrm>
        </p:grpSpPr>
        <p:pic>
          <p:nvPicPr>
            <p:cNvPr id="3" name="Picture 2">
              <a:extLst>
                <a:ext uri="{FF2B5EF4-FFF2-40B4-BE49-F238E27FC236}">
                  <a16:creationId xmlns:a16="http://schemas.microsoft.com/office/drawing/2014/main" id="{779058F3-3511-DB4B-A6C5-4AEB56461E76}"/>
                </a:ext>
              </a:extLst>
            </p:cNvPr>
            <p:cNvPicPr>
              <a:picLocks noChangeAspect="1"/>
            </p:cNvPicPr>
            <p:nvPr/>
          </p:nvPicPr>
          <p:blipFill>
            <a:blip r:embed="rId3"/>
            <a:stretch>
              <a:fillRect/>
            </a:stretch>
          </p:blipFill>
          <p:spPr>
            <a:xfrm>
              <a:off x="425138" y="1663458"/>
              <a:ext cx="6410377" cy="3437968"/>
            </a:xfrm>
            <a:prstGeom prst="rect">
              <a:avLst/>
            </a:prstGeom>
          </p:spPr>
        </p:pic>
        <p:sp>
          <p:nvSpPr>
            <p:cNvPr id="4" name="TextBox 3">
              <a:extLst>
                <a:ext uri="{FF2B5EF4-FFF2-40B4-BE49-F238E27FC236}">
                  <a16:creationId xmlns:a16="http://schemas.microsoft.com/office/drawing/2014/main" id="{50931747-C162-9740-A43F-22E999996FF9}"/>
                </a:ext>
              </a:extLst>
            </p:cNvPr>
            <p:cNvSpPr txBox="1"/>
            <p:nvPr/>
          </p:nvSpPr>
          <p:spPr>
            <a:xfrm>
              <a:off x="425138" y="1294126"/>
              <a:ext cx="2428320" cy="240295"/>
            </a:xfrm>
            <a:prstGeom prst="rect">
              <a:avLst/>
            </a:prstGeom>
            <a:noFill/>
          </p:spPr>
          <p:txBody>
            <a:bodyPr wrap="none" rtlCol="0">
              <a:spAutoFit/>
            </a:bodyPr>
            <a:lstStyle/>
            <a:p>
              <a:r>
                <a:rPr lang="en-US" sz="900" b="1" dirty="0"/>
                <a:t>Meeting Zurich HB @ 10:30… from St-</a:t>
              </a:r>
              <a:r>
                <a:rPr lang="en-US" sz="900" b="1" dirty="0" err="1"/>
                <a:t>Sulpice</a:t>
              </a:r>
              <a:endParaRPr lang="en-US" sz="900" b="1" dirty="0"/>
            </a:p>
          </p:txBody>
        </p:sp>
      </p:grpSp>
      <p:sp>
        <p:nvSpPr>
          <p:cNvPr id="8" name="Rounded Rectangle 7">
            <a:extLst>
              <a:ext uri="{FF2B5EF4-FFF2-40B4-BE49-F238E27FC236}">
                <a16:creationId xmlns:a16="http://schemas.microsoft.com/office/drawing/2014/main" id="{4A022819-4C04-C84D-9B6C-3B0F01806F70}"/>
              </a:ext>
            </a:extLst>
          </p:cNvPr>
          <p:cNvSpPr/>
          <p:nvPr/>
        </p:nvSpPr>
        <p:spPr>
          <a:xfrm>
            <a:off x="367123" y="2585844"/>
            <a:ext cx="6008669" cy="7775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7" name="Picture 6">
            <a:extLst>
              <a:ext uri="{FF2B5EF4-FFF2-40B4-BE49-F238E27FC236}">
                <a16:creationId xmlns:a16="http://schemas.microsoft.com/office/drawing/2014/main" id="{4B5D7503-FD33-1347-AA53-D06C96E8DCC5}"/>
              </a:ext>
            </a:extLst>
          </p:cNvPr>
          <p:cNvPicPr>
            <a:picLocks noChangeAspect="1"/>
          </p:cNvPicPr>
          <p:nvPr/>
        </p:nvPicPr>
        <p:blipFill>
          <a:blip r:embed="rId4"/>
          <a:stretch>
            <a:fillRect/>
          </a:stretch>
        </p:blipFill>
        <p:spPr>
          <a:xfrm>
            <a:off x="6999594" y="1832309"/>
            <a:ext cx="4420843" cy="4149666"/>
          </a:xfrm>
          <a:prstGeom prst="rect">
            <a:avLst/>
          </a:prstGeom>
        </p:spPr>
      </p:pic>
      <p:sp>
        <p:nvSpPr>
          <p:cNvPr id="9" name="TextBox 8">
            <a:extLst>
              <a:ext uri="{FF2B5EF4-FFF2-40B4-BE49-F238E27FC236}">
                <a16:creationId xmlns:a16="http://schemas.microsoft.com/office/drawing/2014/main" id="{E6201C0D-239F-B243-AC4B-0F18638246E1}"/>
              </a:ext>
            </a:extLst>
          </p:cNvPr>
          <p:cNvSpPr txBox="1"/>
          <p:nvPr/>
        </p:nvSpPr>
        <p:spPr>
          <a:xfrm>
            <a:off x="7092854" y="1451503"/>
            <a:ext cx="3335124" cy="230832"/>
          </a:xfrm>
          <a:prstGeom prst="rect">
            <a:avLst/>
          </a:prstGeom>
          <a:noFill/>
        </p:spPr>
        <p:txBody>
          <a:bodyPr wrap="square" rtlCol="0">
            <a:spAutoFit/>
          </a:bodyPr>
          <a:lstStyle/>
          <a:p>
            <a:r>
              <a:rPr lang="en-US" sz="900" b="1" dirty="0">
                <a:solidFill>
                  <a:srgbClr val="C00000"/>
                </a:solidFill>
              </a:rPr>
              <a:t>6 minutes to catch train in </a:t>
            </a:r>
            <a:r>
              <a:rPr lang="en-US" sz="900" b="1" dirty="0" err="1">
                <a:solidFill>
                  <a:srgbClr val="C00000"/>
                </a:solidFill>
              </a:rPr>
              <a:t>Morges</a:t>
            </a:r>
            <a:endParaRPr lang="en-US" sz="900" b="1" dirty="0">
              <a:solidFill>
                <a:srgbClr val="C00000"/>
              </a:solidFill>
            </a:endParaRPr>
          </a:p>
        </p:txBody>
      </p:sp>
      <p:pic>
        <p:nvPicPr>
          <p:cNvPr id="11" name="Picture 10">
            <a:extLst>
              <a:ext uri="{FF2B5EF4-FFF2-40B4-BE49-F238E27FC236}">
                <a16:creationId xmlns:a16="http://schemas.microsoft.com/office/drawing/2014/main" id="{3F2EEDAB-E7FE-1E47-9EC6-734FFE97B0EE}"/>
              </a:ext>
            </a:extLst>
          </p:cNvPr>
          <p:cNvPicPr>
            <a:picLocks noChangeAspect="1"/>
          </p:cNvPicPr>
          <p:nvPr/>
        </p:nvPicPr>
        <p:blipFill>
          <a:blip r:embed="rId5"/>
          <a:stretch>
            <a:fillRect/>
          </a:stretch>
        </p:blipFill>
        <p:spPr>
          <a:xfrm>
            <a:off x="6968886" y="1781333"/>
            <a:ext cx="3717493" cy="1625594"/>
          </a:xfrm>
          <a:prstGeom prst="rect">
            <a:avLst/>
          </a:prstGeom>
        </p:spPr>
      </p:pic>
      <p:sp>
        <p:nvSpPr>
          <p:cNvPr id="12" name="TextBox 11">
            <a:extLst>
              <a:ext uri="{FF2B5EF4-FFF2-40B4-BE49-F238E27FC236}">
                <a16:creationId xmlns:a16="http://schemas.microsoft.com/office/drawing/2014/main" id="{2059643A-9096-3341-B0F5-A1DFF5CAFA2D}"/>
              </a:ext>
            </a:extLst>
          </p:cNvPr>
          <p:cNvSpPr txBox="1"/>
          <p:nvPr/>
        </p:nvSpPr>
        <p:spPr>
          <a:xfrm>
            <a:off x="1540161" y="180549"/>
            <a:ext cx="9111772"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Today’s assumption of a deterministic world</a:t>
            </a:r>
            <a:endParaRPr lang="id-ID" sz="4000" b="1" dirty="0">
              <a:solidFill>
                <a:schemeClr val="tx2"/>
              </a:solidFill>
              <a:latin typeface="+mj-lt"/>
              <a:ea typeface="Lato" charset="0"/>
              <a:cs typeface="Lato" charset="0"/>
            </a:endParaRPr>
          </a:p>
        </p:txBody>
      </p:sp>
      <p:sp>
        <p:nvSpPr>
          <p:cNvPr id="13" name="Rectangle 12">
            <a:extLst>
              <a:ext uri="{FF2B5EF4-FFF2-40B4-BE49-F238E27FC236}">
                <a16:creationId xmlns:a16="http://schemas.microsoft.com/office/drawing/2014/main" id="{CD31C0B7-59C5-534A-8079-FB3FDFF99BA0}"/>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cxnSp>
        <p:nvCxnSpPr>
          <p:cNvPr id="14" name="Straight Connector 13">
            <a:extLst>
              <a:ext uri="{FF2B5EF4-FFF2-40B4-BE49-F238E27FC236}">
                <a16:creationId xmlns:a16="http://schemas.microsoft.com/office/drawing/2014/main" id="{25496046-CA4F-1E44-9704-AA41172FD2DF}"/>
              </a:ext>
            </a:extLst>
          </p:cNvPr>
          <p:cNvCxnSpPr>
            <a:cxnSpLocks/>
          </p:cNvCxnSpPr>
          <p:nvPr/>
        </p:nvCxnSpPr>
        <p:spPr>
          <a:xfrm flipV="1">
            <a:off x="6268573" y="1832309"/>
            <a:ext cx="731021" cy="753535"/>
          </a:xfrm>
          <a:prstGeom prst="line">
            <a:avLst/>
          </a:prstGeom>
          <a:ln>
            <a:solidFill>
              <a:srgbClr val="F10F2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B8192B-18FE-EF4D-8A34-C9E9BE5DB4D6}"/>
              </a:ext>
            </a:extLst>
          </p:cNvPr>
          <p:cNvCxnSpPr>
            <a:cxnSpLocks/>
          </p:cNvCxnSpPr>
          <p:nvPr/>
        </p:nvCxnSpPr>
        <p:spPr>
          <a:xfrm>
            <a:off x="6268573" y="3363435"/>
            <a:ext cx="731021" cy="2490956"/>
          </a:xfrm>
          <a:prstGeom prst="line">
            <a:avLst/>
          </a:prstGeom>
          <a:ln>
            <a:solidFill>
              <a:srgbClr val="F10F2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669E64-21BA-A347-A5CA-EEC1E3AEBF7A}"/>
              </a:ext>
            </a:extLst>
          </p:cNvPr>
          <p:cNvCxnSpPr/>
          <p:nvPr/>
        </p:nvCxnSpPr>
        <p:spPr>
          <a:xfrm>
            <a:off x="7077651" y="3155796"/>
            <a:ext cx="0" cy="869795"/>
          </a:xfrm>
          <a:prstGeom prst="line">
            <a:avLst/>
          </a:prstGeom>
          <a:ln w="34925">
            <a:solidFill>
              <a:srgbClr val="F10F2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310F8F0-2F5D-3A40-BF8E-30793CFF70AB}"/>
              </a:ext>
            </a:extLst>
          </p:cNvPr>
          <p:cNvSpPr txBox="1"/>
          <p:nvPr/>
        </p:nvSpPr>
        <p:spPr>
          <a:xfrm>
            <a:off x="6979484" y="1454479"/>
            <a:ext cx="3656452" cy="230832"/>
          </a:xfrm>
          <a:prstGeom prst="rect">
            <a:avLst/>
          </a:prstGeom>
          <a:noFill/>
        </p:spPr>
        <p:txBody>
          <a:bodyPr wrap="square" rtlCol="0">
            <a:spAutoFit/>
          </a:bodyPr>
          <a:lstStyle/>
          <a:p>
            <a:r>
              <a:rPr lang="en-US" sz="900" b="1" dirty="0"/>
              <a:t>16 minutes to catch train in </a:t>
            </a:r>
            <a:r>
              <a:rPr lang="en-US" sz="900" b="1" dirty="0" err="1"/>
              <a:t>Morges</a:t>
            </a:r>
            <a:endParaRPr lang="en-US" sz="900" b="1" dirty="0"/>
          </a:p>
        </p:txBody>
      </p:sp>
      <p:cxnSp>
        <p:nvCxnSpPr>
          <p:cNvPr id="24" name="Straight Connector 23">
            <a:extLst>
              <a:ext uri="{FF2B5EF4-FFF2-40B4-BE49-F238E27FC236}">
                <a16:creationId xmlns:a16="http://schemas.microsoft.com/office/drawing/2014/main" id="{A720D34F-C943-FC41-BFD6-ADD19372460F}"/>
              </a:ext>
            </a:extLst>
          </p:cNvPr>
          <p:cNvCxnSpPr/>
          <p:nvPr/>
        </p:nvCxnSpPr>
        <p:spPr>
          <a:xfrm>
            <a:off x="7086945" y="3142788"/>
            <a:ext cx="0" cy="86979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4547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450" decel="100000" fill="hold"/>
                                        <p:tgtEl>
                                          <p:spTgt spid="11"/>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9" grpId="1"/>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CE9DBEF-34E2-CB4B-8F6E-282FB0FB90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22867" y="3664150"/>
            <a:ext cx="5946367" cy="13330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0244" name="Group 4">
            <a:extLst>
              <a:ext uri="{FF2B5EF4-FFF2-40B4-BE49-F238E27FC236}">
                <a16:creationId xmlns:a16="http://schemas.microsoft.com/office/drawing/2014/main" id="{31F1D8F4-3C53-404D-9A57-351B8B28B176}"/>
              </a:ext>
            </a:extLst>
          </p:cNvPr>
          <p:cNvGraphicFramePr>
            <a:graphicFrameLocks noGrp="1"/>
          </p:cNvGraphicFramePr>
          <p:nvPr>
            <p:extLst/>
          </p:nvPr>
        </p:nvGraphicFramePr>
        <p:xfrm>
          <a:off x="2407591" y="5010424"/>
          <a:ext cx="7397411" cy="733424"/>
        </p:xfrm>
        <a:graphic>
          <a:graphicData uri="http://schemas.openxmlformats.org/drawingml/2006/table">
            <a:tbl>
              <a:tblPr/>
              <a:tblGrid>
                <a:gridCol w="7397411">
                  <a:extLst>
                    <a:ext uri="{9D8B030D-6E8A-4147-A177-3AD203B41FA5}">
                      <a16:colId xmlns:a16="http://schemas.microsoft.com/office/drawing/2014/main" val="771578513"/>
                    </a:ext>
                  </a:extLst>
                </a:gridCol>
              </a:tblGrid>
              <a:tr h="330768">
                <a:tc>
                  <a:txBody>
                    <a:bodyPr/>
                    <a:lstStyle>
                      <a:lvl1pPr eaLnBrk="0" hangingPunct="0">
                        <a:lnSpc>
                          <a:spcPct val="85000"/>
                        </a:lnSpc>
                        <a:spcBef>
                          <a:spcPts val="963"/>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ＭＳ Ｐゴシック" panose="020B0600070205080204" pitchFamily="34" charset="-128"/>
                        </a:defRPr>
                      </a:lvl1pPr>
                      <a:lvl2pPr eaLnBrk="0" hangingPunct="0">
                        <a:lnSpc>
                          <a:spcPct val="85000"/>
                        </a:lnSpc>
                        <a:spcBef>
                          <a:spcPts val="87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lnSpc>
                          <a:spcPct val="85000"/>
                        </a:lnSpc>
                        <a:spcBef>
                          <a:spcPts val="788"/>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lnSpc>
                          <a:spcPct val="85000"/>
                        </a:lnSpc>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lnSpc>
                          <a:spcPct val="85000"/>
                        </a:lnSpc>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l" defTabSz="449263" rtl="0" eaLnBrk="1" fontAlgn="base" latinLnBrk="0" hangingPunct="1">
                        <a:lnSpc>
                          <a:spcPct val="8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IE" altLang="en-US" sz="14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ASM = Average savings per trip in minutes when differences occur</a:t>
                      </a:r>
                    </a:p>
                  </a:txBody>
                  <a:tcPr marL="89977" marR="89977" marT="106878" marB="46788"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0099FF"/>
                    </a:solidFill>
                  </a:tcPr>
                </a:tc>
                <a:extLst>
                  <a:ext uri="{0D108BD9-81ED-4DB2-BD59-A6C34878D82A}">
                    <a16:rowId xmlns:a16="http://schemas.microsoft.com/office/drawing/2014/main" val="1832248635"/>
                  </a:ext>
                </a:extLst>
              </a:tr>
              <a:tr h="402656">
                <a:tc>
                  <a:txBody>
                    <a:bodyPr/>
                    <a:lstStyle>
                      <a:lvl1pPr eaLnBrk="0" hangingPunct="0">
                        <a:lnSpc>
                          <a:spcPct val="85000"/>
                        </a:lnSpc>
                        <a:spcBef>
                          <a:spcPts val="963"/>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ＭＳ Ｐゴシック" panose="020B0600070205080204" pitchFamily="34" charset="-128"/>
                        </a:defRPr>
                      </a:lvl1pPr>
                      <a:lvl2pPr eaLnBrk="0" hangingPunct="0">
                        <a:lnSpc>
                          <a:spcPct val="85000"/>
                        </a:lnSpc>
                        <a:spcBef>
                          <a:spcPts val="87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lnSpc>
                          <a:spcPct val="85000"/>
                        </a:lnSpc>
                        <a:spcBef>
                          <a:spcPts val="788"/>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lnSpc>
                          <a:spcPct val="85000"/>
                        </a:lnSpc>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lnSpc>
                          <a:spcPct val="85000"/>
                        </a:lnSpc>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l" defTabSz="449263" rtl="0" eaLnBrk="1" fontAlgn="base" latinLnBrk="0" hangingPunct="0">
                        <a:lnSpc>
                          <a:spcPct val="64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en-US" sz="14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ASP = Average savings per trip as a percentage when differences occur</a:t>
                      </a:r>
                    </a:p>
                  </a:txBody>
                  <a:tcPr marL="89977" marR="89977" marT="212993" marB="46788"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4169689148"/>
                  </a:ext>
                </a:extLst>
              </a:tr>
            </a:tbl>
          </a:graphicData>
        </a:graphic>
      </p:graphicFrame>
      <p:pic>
        <p:nvPicPr>
          <p:cNvPr id="8" name="Picture 7">
            <a:extLst>
              <a:ext uri="{FF2B5EF4-FFF2-40B4-BE49-F238E27FC236}">
                <a16:creationId xmlns:a16="http://schemas.microsoft.com/office/drawing/2014/main" id="{18BC9A7C-9417-FA4E-BBB2-D06E7A04A4A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68224" y="1008544"/>
            <a:ext cx="7322189" cy="23085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3">
            <a:extLst>
              <a:ext uri="{FF2B5EF4-FFF2-40B4-BE49-F238E27FC236}">
                <a16:creationId xmlns:a16="http://schemas.microsoft.com/office/drawing/2014/main" id="{A28158E9-A22E-6843-9097-93E49483868A}"/>
              </a:ext>
            </a:extLst>
          </p:cNvPr>
          <p:cNvSpPr txBox="1">
            <a:spLocks noChangeArrowheads="1"/>
          </p:cNvSpPr>
          <p:nvPr/>
        </p:nvSpPr>
        <p:spPr bwMode="auto">
          <a:xfrm>
            <a:off x="384231" y="1482442"/>
            <a:ext cx="4483994" cy="210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77" tIns="46788" rIns="89977" bIns="46788"/>
          <a:lstStyle>
            <a:lvl1pPr marL="301625" indent="-301625">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1pPr>
            <a:lvl2pPr marL="1044575" indent="-30480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2pPr>
            <a:lvl3pPr>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3pPr>
            <a:lvl4pPr>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4pPr>
            <a:lvl5pPr>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9pPr>
          </a:lstStyle>
          <a:p>
            <a:pPr>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Standard AO* fails to scale !</a:t>
            </a:r>
          </a:p>
          <a:p>
            <a:pPr>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Weighted AO* with search enhancements</a:t>
            </a:r>
          </a:p>
          <a:p>
            <a:pPr lvl="1">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Pruning rules based on state dominance</a:t>
            </a:r>
          </a:p>
          <a:p>
            <a:pPr lvl="1">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Partial order reduction</a:t>
            </a:r>
          </a:p>
          <a:p>
            <a:pPr lvl="1">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Heuristics to guide search</a:t>
            </a:r>
          </a:p>
        </p:txBody>
      </p:sp>
      <p:sp>
        <p:nvSpPr>
          <p:cNvPr id="10" name="Text Box 2">
            <a:extLst>
              <a:ext uri="{FF2B5EF4-FFF2-40B4-BE49-F238E27FC236}">
                <a16:creationId xmlns:a16="http://schemas.microsoft.com/office/drawing/2014/main" id="{450C3793-3F21-BD4F-8B84-4A9D527604E2}"/>
              </a:ext>
            </a:extLst>
          </p:cNvPr>
          <p:cNvSpPr txBox="1">
            <a:spLocks noChangeArrowheads="1"/>
          </p:cNvSpPr>
          <p:nvPr/>
        </p:nvSpPr>
        <p:spPr bwMode="auto">
          <a:xfrm>
            <a:off x="4868224" y="5902038"/>
            <a:ext cx="7322189" cy="445209"/>
          </a:xfrm>
          <a:prstGeom prst="rect">
            <a:avLst/>
          </a:prstGeom>
          <a:noFill/>
          <a:ln>
            <a:noFill/>
          </a:ln>
          <a:effectLst/>
          <a:extLst/>
        </p:spPr>
        <p:txBody>
          <a:bodyPr lIns="89977" tIns="46788" rIns="89977" bIns="46788"/>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9pPr>
          </a:lstStyle>
          <a:p>
            <a:pPr algn="r">
              <a:lnSpc>
                <a:spcPct val="90000"/>
              </a:lnSpc>
              <a:buClrTx/>
              <a:buFontTx/>
              <a:buNone/>
            </a:pPr>
            <a:r>
              <a:rPr lang="en-US" altLang="en-US" sz="1200" i="1" dirty="0">
                <a:solidFill>
                  <a:schemeClr val="tx1"/>
                </a:solidFill>
              </a:rPr>
              <a:t>“Multi-Modal Journey Planning in the Presence of Uncertainty”, A. </a:t>
            </a:r>
            <a:r>
              <a:rPr lang="en-US" altLang="en-US" sz="1200" i="1" dirty="0" err="1">
                <a:solidFill>
                  <a:schemeClr val="tx1"/>
                </a:solidFill>
              </a:rPr>
              <a:t>Botea</a:t>
            </a:r>
            <a:r>
              <a:rPr lang="en-US" altLang="en-US" sz="1200" i="1" dirty="0">
                <a:solidFill>
                  <a:schemeClr val="tx1"/>
                </a:solidFill>
              </a:rPr>
              <a:t>, E. </a:t>
            </a:r>
            <a:r>
              <a:rPr lang="en-US" altLang="en-US" sz="1200" i="1" dirty="0" err="1">
                <a:solidFill>
                  <a:schemeClr val="tx1"/>
                </a:solidFill>
              </a:rPr>
              <a:t>Nikolova</a:t>
            </a:r>
            <a:r>
              <a:rPr lang="en-US" altLang="en-US" sz="1200" i="1" dirty="0">
                <a:solidFill>
                  <a:schemeClr val="tx1"/>
                </a:solidFill>
              </a:rPr>
              <a:t>, M. </a:t>
            </a:r>
            <a:r>
              <a:rPr lang="en-US" altLang="en-US" sz="1200" i="1" dirty="0" err="1">
                <a:solidFill>
                  <a:schemeClr val="tx1"/>
                </a:solidFill>
              </a:rPr>
              <a:t>Berlingerio</a:t>
            </a:r>
            <a:r>
              <a:rPr lang="en-US" altLang="en-US" sz="1200" i="1" dirty="0">
                <a:solidFill>
                  <a:schemeClr val="tx1"/>
                </a:solidFill>
              </a:rPr>
              <a:t>. Twenty-Third International Conference on Automated Planning and Scheduling, 2013</a:t>
            </a:r>
          </a:p>
        </p:txBody>
      </p:sp>
      <p:sp>
        <p:nvSpPr>
          <p:cNvPr id="11" name="TextBox 10">
            <a:extLst>
              <a:ext uri="{FF2B5EF4-FFF2-40B4-BE49-F238E27FC236}">
                <a16:creationId xmlns:a16="http://schemas.microsoft.com/office/drawing/2014/main" id="{109B037A-A931-B949-B75B-FF0D4EA821BE}"/>
              </a:ext>
            </a:extLst>
          </p:cNvPr>
          <p:cNvSpPr txBox="1"/>
          <p:nvPr/>
        </p:nvSpPr>
        <p:spPr>
          <a:xfrm>
            <a:off x="1495698" y="180549"/>
            <a:ext cx="9200707"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Uncertainty-aware vs Deterministic planning</a:t>
            </a:r>
            <a:endParaRPr lang="id-ID" sz="4000" b="1" dirty="0">
              <a:solidFill>
                <a:schemeClr val="tx2"/>
              </a:solidFill>
              <a:latin typeface="+mj-lt"/>
              <a:ea typeface="Lato" charset="0"/>
              <a:cs typeface="Lato" charset="0"/>
            </a:endParaRPr>
          </a:p>
        </p:txBody>
      </p:sp>
      <p:sp>
        <p:nvSpPr>
          <p:cNvPr id="12" name="Rectangle 11">
            <a:extLst>
              <a:ext uri="{FF2B5EF4-FFF2-40B4-BE49-F238E27FC236}">
                <a16:creationId xmlns:a16="http://schemas.microsoft.com/office/drawing/2014/main" id="{B5B7ECD1-5542-5A4E-BE70-CA637108B77F}"/>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2750230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7645412" y="2822202"/>
            <a:ext cx="2606419" cy="2129301"/>
          </a:xfrm>
          <a:prstGeom prst="rect">
            <a:avLst/>
          </a:prstGeom>
          <a:noFill/>
        </p:spPr>
        <p:txBody>
          <a:bodyPr wrap="none" rtlCol="0">
            <a:spAutoFit/>
          </a:bodyPr>
          <a:lstStyle/>
          <a:p>
            <a:pPr>
              <a:lnSpc>
                <a:spcPct val="120000"/>
              </a:lnSpc>
            </a:pPr>
            <a:r>
              <a:rPr lang="en-US" sz="1600" dirty="0">
                <a:solidFill>
                  <a:schemeClr val="tx2">
                    <a:lumMod val="75000"/>
                  </a:schemeClr>
                </a:solidFill>
                <a:latin typeface="Verdana"/>
                <a:cs typeface="Verdana"/>
              </a:rPr>
              <a:t>Personalized health</a:t>
            </a:r>
          </a:p>
          <a:p>
            <a:pPr>
              <a:lnSpc>
                <a:spcPct val="120000"/>
              </a:lnSpc>
            </a:pPr>
            <a:r>
              <a:rPr lang="en-US" sz="1600" dirty="0">
                <a:solidFill>
                  <a:schemeClr val="tx2">
                    <a:lumMod val="75000"/>
                  </a:schemeClr>
                </a:solidFill>
                <a:latin typeface="Verdana"/>
                <a:cs typeface="Verdana"/>
              </a:rPr>
              <a:t>Smart cities</a:t>
            </a:r>
          </a:p>
          <a:p>
            <a:pPr>
              <a:lnSpc>
                <a:spcPct val="120000"/>
              </a:lnSpc>
            </a:pPr>
            <a:r>
              <a:rPr lang="en-US" sz="1600" dirty="0">
                <a:solidFill>
                  <a:schemeClr val="tx2">
                    <a:lumMod val="75000"/>
                  </a:schemeClr>
                </a:solidFill>
                <a:latin typeface="Verdana"/>
                <a:cs typeface="Verdana"/>
              </a:rPr>
              <a:t>Environmental sciences</a:t>
            </a:r>
          </a:p>
          <a:p>
            <a:pPr>
              <a:lnSpc>
                <a:spcPct val="120000"/>
              </a:lnSpc>
            </a:pPr>
            <a:r>
              <a:rPr lang="en-US" sz="1600" dirty="0">
                <a:solidFill>
                  <a:schemeClr val="tx2">
                    <a:lumMod val="75000"/>
                  </a:schemeClr>
                </a:solidFill>
                <a:latin typeface="Verdana"/>
                <a:cs typeface="Verdana"/>
              </a:rPr>
              <a:t>Material sciences</a:t>
            </a:r>
          </a:p>
          <a:p>
            <a:pPr>
              <a:lnSpc>
                <a:spcPct val="120000"/>
              </a:lnSpc>
            </a:pPr>
            <a:r>
              <a:rPr lang="en-US" sz="1600" dirty="0">
                <a:solidFill>
                  <a:schemeClr val="tx2">
                    <a:lumMod val="75000"/>
                  </a:schemeClr>
                </a:solidFill>
                <a:latin typeface="Verdana"/>
                <a:cs typeface="Verdana"/>
              </a:rPr>
              <a:t>Social sciences </a:t>
            </a:r>
          </a:p>
          <a:p>
            <a:pPr>
              <a:lnSpc>
                <a:spcPct val="120000"/>
              </a:lnSpc>
            </a:pPr>
            <a:r>
              <a:rPr lang="en-US" sz="1600" dirty="0">
                <a:solidFill>
                  <a:schemeClr val="tx2">
                    <a:lumMod val="75000"/>
                  </a:schemeClr>
                </a:solidFill>
                <a:latin typeface="Verdana"/>
                <a:cs typeface="Verdana"/>
              </a:rPr>
              <a:t>Economics</a:t>
            </a:r>
          </a:p>
          <a:p>
            <a:pPr>
              <a:lnSpc>
                <a:spcPct val="120000"/>
              </a:lnSpc>
            </a:pPr>
            <a:r>
              <a:rPr lang="en-US" sz="1600" dirty="0">
                <a:solidFill>
                  <a:schemeClr val="tx2">
                    <a:lumMod val="75000"/>
                  </a:schemeClr>
                </a:solidFill>
                <a:latin typeface="Verdana"/>
                <a:cs typeface="Verdana"/>
              </a:rPr>
              <a:t>Digital humanities</a:t>
            </a:r>
          </a:p>
        </p:txBody>
      </p:sp>
      <p:cxnSp>
        <p:nvCxnSpPr>
          <p:cNvPr id="33" name="Straight Arrow Connector 32"/>
          <p:cNvCxnSpPr/>
          <p:nvPr/>
        </p:nvCxnSpPr>
        <p:spPr>
          <a:xfrm>
            <a:off x="6499072" y="3522833"/>
            <a:ext cx="77015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34" name="Picture 33" descr="Artboard 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48697" y="2768460"/>
            <a:ext cx="560270" cy="621252"/>
          </a:xfrm>
          <a:prstGeom prst="rect">
            <a:avLst/>
          </a:prstGeom>
        </p:spPr>
      </p:pic>
      <p:sp>
        <p:nvSpPr>
          <p:cNvPr id="35" name="Rectangle 34"/>
          <p:cNvSpPr/>
          <p:nvPr/>
        </p:nvSpPr>
        <p:spPr>
          <a:xfrm>
            <a:off x="6447713" y="3592974"/>
            <a:ext cx="899605" cy="461665"/>
          </a:xfrm>
          <a:prstGeom prst="rect">
            <a:avLst/>
          </a:prstGeom>
        </p:spPr>
        <p:txBody>
          <a:bodyPr wrap="none">
            <a:spAutoFit/>
          </a:bodyPr>
          <a:lstStyle/>
          <a:p>
            <a:r>
              <a:rPr lang="en-US" sz="2400" b="1" dirty="0">
                <a:solidFill>
                  <a:schemeClr val="tx2">
                    <a:lumMod val="75000"/>
                  </a:schemeClr>
                </a:solidFill>
                <a:latin typeface="Verdana"/>
                <a:cs typeface="Verdana"/>
              </a:rPr>
              <a:t>GAP</a:t>
            </a:r>
            <a:endParaRPr lang="en-US" sz="2400" dirty="0">
              <a:solidFill>
                <a:schemeClr val="tx2">
                  <a:lumMod val="75000"/>
                </a:schemeClr>
              </a:solidFill>
            </a:endParaRPr>
          </a:p>
        </p:txBody>
      </p:sp>
      <p:cxnSp>
        <p:nvCxnSpPr>
          <p:cNvPr id="36" name="Straight Connector 35"/>
          <p:cNvCxnSpPr/>
          <p:nvPr/>
        </p:nvCxnSpPr>
        <p:spPr>
          <a:xfrm>
            <a:off x="7408482" y="3010492"/>
            <a:ext cx="0" cy="11543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374136" y="3006151"/>
            <a:ext cx="0" cy="11543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ZoneTexte 1"/>
          <p:cNvSpPr txBox="1"/>
          <p:nvPr/>
        </p:nvSpPr>
        <p:spPr>
          <a:xfrm>
            <a:off x="7825552" y="2021741"/>
            <a:ext cx="2028495" cy="707886"/>
          </a:xfrm>
          <a:prstGeom prst="rect">
            <a:avLst/>
          </a:prstGeom>
          <a:noFill/>
        </p:spPr>
        <p:txBody>
          <a:bodyPr wrap="square" rtlCol="0">
            <a:spAutoFit/>
          </a:bodyPr>
          <a:lstStyle/>
          <a:p>
            <a:pPr algn="ctr"/>
            <a:r>
              <a:rPr lang="fr-FR" sz="2000" b="1" dirty="0">
                <a:solidFill>
                  <a:schemeClr val="tx2">
                    <a:lumMod val="75000"/>
                  </a:schemeClr>
                </a:solidFill>
                <a:latin typeface="Verdana"/>
                <a:cs typeface="Verdana"/>
              </a:rPr>
              <a:t>DOMAIN</a:t>
            </a:r>
          </a:p>
          <a:p>
            <a:pPr algn="ctr"/>
            <a:r>
              <a:rPr lang="fr-FR" sz="2000" b="1" dirty="0">
                <a:solidFill>
                  <a:schemeClr val="tx2">
                    <a:lumMod val="75000"/>
                  </a:schemeClr>
                </a:solidFill>
                <a:latin typeface="Verdana"/>
                <a:cs typeface="Verdana"/>
              </a:rPr>
              <a:t>EXPERTS</a:t>
            </a:r>
          </a:p>
        </p:txBody>
      </p:sp>
      <p:grpSp>
        <p:nvGrpSpPr>
          <p:cNvPr id="4" name="Group 3"/>
          <p:cNvGrpSpPr/>
          <p:nvPr/>
        </p:nvGrpSpPr>
        <p:grpSpPr>
          <a:xfrm>
            <a:off x="1320231" y="1530786"/>
            <a:ext cx="4978418" cy="4258912"/>
            <a:chOff x="157595" y="1530288"/>
            <a:chExt cx="4979716" cy="4260021"/>
          </a:xfrm>
        </p:grpSpPr>
        <p:pic>
          <p:nvPicPr>
            <p:cNvPr id="22" name="Image 2"/>
            <p:cNvPicPr>
              <a:picLocks noChangeAspect="1"/>
            </p:cNvPicPr>
            <p:nvPr/>
          </p:nvPicPr>
          <p:blipFill>
            <a:blip r:embed="rId4"/>
            <a:stretch>
              <a:fillRect/>
            </a:stretch>
          </p:blipFill>
          <p:spPr>
            <a:xfrm>
              <a:off x="583547" y="1530288"/>
              <a:ext cx="3964352" cy="3957170"/>
            </a:xfrm>
            <a:prstGeom prst="rect">
              <a:avLst/>
            </a:prstGeom>
          </p:spPr>
        </p:pic>
        <p:sp>
          <p:nvSpPr>
            <p:cNvPr id="23" name="Oval 22"/>
            <p:cNvSpPr/>
            <p:nvPr/>
          </p:nvSpPr>
          <p:spPr bwMode="auto">
            <a:xfrm>
              <a:off x="1653001" y="2626533"/>
              <a:ext cx="1831627" cy="1831627"/>
            </a:xfrm>
            <a:prstGeom prst="ellipse">
              <a:avLst/>
            </a:prstGeom>
            <a:solidFill>
              <a:srgbClr val="282362"/>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algn="ctr" defTabSz="914172" eaLnBrk="0" fontAlgn="base" hangingPunct="0">
                <a:spcBef>
                  <a:spcPct val="0"/>
                </a:spcBef>
                <a:spcAft>
                  <a:spcPct val="0"/>
                </a:spcAft>
              </a:pPr>
              <a:endParaRPr lang="en-US" sz="2400">
                <a:latin typeface="Arial" charset="0"/>
                <a:ea typeface="ＭＳ Ｐゴシック" pitchFamily="-128" charset="-128"/>
              </a:endParaRPr>
            </a:p>
          </p:txBody>
        </p:sp>
        <p:sp>
          <p:nvSpPr>
            <p:cNvPr id="24" name="TextBox 23"/>
            <p:cNvSpPr txBox="1"/>
            <p:nvPr/>
          </p:nvSpPr>
          <p:spPr>
            <a:xfrm>
              <a:off x="1908482" y="2051082"/>
              <a:ext cx="1284661" cy="30785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Data mining</a:t>
              </a:r>
            </a:p>
          </p:txBody>
        </p:sp>
        <p:sp>
          <p:nvSpPr>
            <p:cNvPr id="25" name="TextBox 24"/>
            <p:cNvSpPr txBox="1"/>
            <p:nvPr/>
          </p:nvSpPr>
          <p:spPr>
            <a:xfrm>
              <a:off x="3325050" y="2633294"/>
              <a:ext cx="1005666" cy="30785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Statistics</a:t>
              </a:r>
            </a:p>
          </p:txBody>
        </p:sp>
        <p:sp>
          <p:nvSpPr>
            <p:cNvPr id="26" name="TextBox 25"/>
            <p:cNvSpPr txBox="1"/>
            <p:nvPr/>
          </p:nvSpPr>
          <p:spPr>
            <a:xfrm>
              <a:off x="3422932" y="3730574"/>
              <a:ext cx="1714379" cy="30785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Machine learning</a:t>
              </a:r>
            </a:p>
          </p:txBody>
        </p:sp>
        <p:sp>
          <p:nvSpPr>
            <p:cNvPr id="27" name="TextBox 26"/>
            <p:cNvSpPr txBox="1"/>
            <p:nvPr/>
          </p:nvSpPr>
          <p:spPr>
            <a:xfrm>
              <a:off x="2827157" y="4926322"/>
              <a:ext cx="2001455" cy="30785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Operations research</a:t>
              </a:r>
            </a:p>
          </p:txBody>
        </p:sp>
        <p:sp>
          <p:nvSpPr>
            <p:cNvPr id="28" name="TextBox 27"/>
            <p:cNvSpPr txBox="1"/>
            <p:nvPr/>
          </p:nvSpPr>
          <p:spPr>
            <a:xfrm>
              <a:off x="1905703" y="5482452"/>
              <a:ext cx="1316730" cy="30785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Visualization</a:t>
              </a:r>
            </a:p>
          </p:txBody>
        </p:sp>
        <p:sp>
          <p:nvSpPr>
            <p:cNvPr id="29" name="TextBox 28"/>
            <p:cNvSpPr txBox="1"/>
            <p:nvPr/>
          </p:nvSpPr>
          <p:spPr>
            <a:xfrm>
              <a:off x="490285" y="4913070"/>
              <a:ext cx="1574880" cy="30785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Visual analytics</a:t>
              </a:r>
            </a:p>
          </p:txBody>
        </p:sp>
        <p:sp>
          <p:nvSpPr>
            <p:cNvPr id="30" name="TextBox 29"/>
            <p:cNvSpPr txBox="1"/>
            <p:nvPr/>
          </p:nvSpPr>
          <p:spPr>
            <a:xfrm>
              <a:off x="157595" y="3722200"/>
              <a:ext cx="1374452" cy="523356"/>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Data</a:t>
              </a:r>
            </a:p>
            <a:p>
              <a:pPr algn="ctr"/>
              <a:r>
                <a:rPr lang="en-US" sz="1400" dirty="0">
                  <a:solidFill>
                    <a:schemeClr val="tx2">
                      <a:lumMod val="75000"/>
                    </a:schemeClr>
                  </a:solidFill>
                  <a:latin typeface="Verdana"/>
                  <a:cs typeface="Verdana"/>
                </a:rPr>
                <a:t>management</a:t>
              </a:r>
            </a:p>
          </p:txBody>
        </p:sp>
        <p:sp>
          <p:nvSpPr>
            <p:cNvPr id="31" name="TextBox 30"/>
            <p:cNvSpPr txBox="1"/>
            <p:nvPr/>
          </p:nvSpPr>
          <p:spPr>
            <a:xfrm>
              <a:off x="698726" y="2606790"/>
              <a:ext cx="1157991" cy="30785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Algorithms</a:t>
              </a:r>
            </a:p>
          </p:txBody>
        </p:sp>
        <p:sp>
          <p:nvSpPr>
            <p:cNvPr id="39" name="ZoneTexte 22"/>
            <p:cNvSpPr txBox="1"/>
            <p:nvPr/>
          </p:nvSpPr>
          <p:spPr>
            <a:xfrm>
              <a:off x="1729805" y="3113710"/>
              <a:ext cx="1698344" cy="831213"/>
            </a:xfrm>
            <a:prstGeom prst="rect">
              <a:avLst/>
            </a:prstGeom>
            <a:noFill/>
          </p:spPr>
          <p:txBody>
            <a:bodyPr wrap="none" rtlCol="0">
              <a:spAutoFit/>
            </a:bodyPr>
            <a:lstStyle/>
            <a:p>
              <a:pPr algn="ctr"/>
              <a:r>
                <a:rPr lang="fr-FR" sz="2400" b="1" dirty="0">
                  <a:solidFill>
                    <a:schemeClr val="bg1"/>
                  </a:solidFill>
                  <a:latin typeface="Verdana"/>
                  <a:cs typeface="Verdana"/>
                </a:rPr>
                <a:t>DATA</a:t>
              </a:r>
            </a:p>
            <a:p>
              <a:pPr algn="ctr"/>
              <a:r>
                <a:rPr lang="fr-FR" sz="2400" b="1" dirty="0">
                  <a:solidFill>
                    <a:schemeClr val="bg1"/>
                  </a:solidFill>
                  <a:latin typeface="Verdana"/>
                  <a:cs typeface="Verdana"/>
                </a:rPr>
                <a:t>SCIENCE</a:t>
              </a:r>
            </a:p>
          </p:txBody>
        </p:sp>
      </p:grpSp>
      <p:sp>
        <p:nvSpPr>
          <p:cNvPr id="42" name="TextBox 41"/>
          <p:cNvSpPr txBox="1"/>
          <p:nvPr/>
        </p:nvSpPr>
        <p:spPr>
          <a:xfrm>
            <a:off x="7663311" y="5312641"/>
            <a:ext cx="3322401" cy="461665"/>
          </a:xfrm>
          <a:prstGeom prst="rect">
            <a:avLst/>
          </a:prstGeom>
          <a:solidFill>
            <a:schemeClr val="bg1"/>
          </a:solidFill>
        </p:spPr>
        <p:txBody>
          <a:bodyPr wrap="square" rtlCol="0">
            <a:spAutoFit/>
          </a:bodyPr>
          <a:lstStyle/>
          <a:p>
            <a:r>
              <a:rPr lang="en-US" sz="1200" dirty="0"/>
              <a:t>How can I best match the right drug with the right dosage to the right patient at the right time?</a:t>
            </a:r>
          </a:p>
        </p:txBody>
      </p:sp>
      <p:sp>
        <p:nvSpPr>
          <p:cNvPr id="44" name="TextBox 43"/>
          <p:cNvSpPr txBox="1"/>
          <p:nvPr/>
        </p:nvSpPr>
        <p:spPr>
          <a:xfrm>
            <a:off x="2425991" y="5811203"/>
            <a:ext cx="3271899" cy="461665"/>
          </a:xfrm>
          <a:prstGeom prst="rect">
            <a:avLst/>
          </a:prstGeom>
          <a:solidFill>
            <a:schemeClr val="bg1"/>
          </a:solidFill>
        </p:spPr>
        <p:txBody>
          <a:bodyPr wrap="square" rtlCol="0">
            <a:spAutoFit/>
          </a:bodyPr>
          <a:lstStyle/>
          <a:p>
            <a:r>
              <a:rPr lang="en-US" sz="1200" dirty="0"/>
              <a:t>What is the </a:t>
            </a:r>
            <a:r>
              <a:rPr lang="en-US" sz="1200" dirty="0" err="1"/>
              <a:t>hyperplane</a:t>
            </a:r>
            <a:r>
              <a:rPr lang="en-US" sz="1200" dirty="0"/>
              <a:t> that best separates two classes of points in multidimensional space?</a:t>
            </a:r>
          </a:p>
        </p:txBody>
      </p:sp>
      <p:pic>
        <p:nvPicPr>
          <p:cNvPr id="8" name="Picture 7"/>
          <p:cNvPicPr>
            <a:picLocks noChangeAspect="1"/>
          </p:cNvPicPr>
          <p:nvPr/>
        </p:nvPicPr>
        <p:blipFill>
          <a:blip r:embed="rId5"/>
          <a:stretch>
            <a:fillRect/>
          </a:stretch>
        </p:blipFill>
        <p:spPr>
          <a:xfrm>
            <a:off x="7683528" y="1317892"/>
            <a:ext cx="3207413" cy="3965815"/>
          </a:xfrm>
          <a:prstGeom prst="rect">
            <a:avLst/>
          </a:prstGeom>
        </p:spPr>
      </p:pic>
      <p:pic>
        <p:nvPicPr>
          <p:cNvPr id="9" name="Picture 8"/>
          <p:cNvPicPr>
            <a:picLocks noChangeAspect="1"/>
          </p:cNvPicPr>
          <p:nvPr/>
        </p:nvPicPr>
        <p:blipFill>
          <a:blip r:embed="rId6"/>
          <a:stretch>
            <a:fillRect/>
          </a:stretch>
        </p:blipFill>
        <p:spPr>
          <a:xfrm>
            <a:off x="2606329" y="1022464"/>
            <a:ext cx="2598335" cy="4741962"/>
          </a:xfrm>
          <a:prstGeom prst="rect">
            <a:avLst/>
          </a:prstGeom>
        </p:spPr>
      </p:pic>
      <p:pic>
        <p:nvPicPr>
          <p:cNvPr id="4098" name="Picture 2" descr="Résultat de recherche d'images pour &quot;predictive model&quot;">
            <a:extLst>
              <a:ext uri="{FF2B5EF4-FFF2-40B4-BE49-F238E27FC236}">
                <a16:creationId xmlns:a16="http://schemas.microsoft.com/office/drawing/2014/main" id="{D1829A9D-D2ED-5845-BBC0-63944BBD66F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677447" y="1666197"/>
            <a:ext cx="6854690" cy="368531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FACA5445-3E36-8345-8E55-0E7915E0E669}"/>
              </a:ext>
            </a:extLst>
          </p:cNvPr>
          <p:cNvSpPr txBox="1"/>
          <p:nvPr/>
        </p:nvSpPr>
        <p:spPr>
          <a:xfrm>
            <a:off x="2098154" y="180549"/>
            <a:ext cx="7995761"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Data Science, a fragmented ecosystem</a:t>
            </a:r>
            <a:endParaRPr lang="id-ID" sz="4000" b="1" dirty="0">
              <a:solidFill>
                <a:schemeClr val="tx2"/>
              </a:solidFill>
              <a:latin typeface="+mj-lt"/>
              <a:ea typeface="Lato" charset="0"/>
              <a:cs typeface="Lato" charset="0"/>
            </a:endParaRPr>
          </a:p>
        </p:txBody>
      </p:sp>
      <p:sp>
        <p:nvSpPr>
          <p:cNvPr id="41" name="Rectangle 40">
            <a:extLst>
              <a:ext uri="{FF2B5EF4-FFF2-40B4-BE49-F238E27FC236}">
                <a16:creationId xmlns:a16="http://schemas.microsoft.com/office/drawing/2014/main" id="{05125A21-2A74-C846-BF23-76A6B80A80D4}"/>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992779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098"/>
                                        </p:tgtEl>
                                      </p:cBhvr>
                                    </p:animEffect>
                                    <p:set>
                                      <p:cBhvr>
                                        <p:cTn id="11" dur="1" fill="hold">
                                          <p:stCondLst>
                                            <p:cond delay="499"/>
                                          </p:stCondLst>
                                        </p:cTn>
                                        <p:tgtEl>
                                          <p:spTgt spid="409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5" grpId="0"/>
      <p:bldP spid="38" grpId="0"/>
      <p:bldP spid="38" grpId="1"/>
      <p:bldP spid="42"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03967" y="1358326"/>
            <a:ext cx="6236653" cy="4814562"/>
            <a:chOff x="2172890" y="6977797"/>
            <a:chExt cx="3551076" cy="2932454"/>
          </a:xfrm>
        </p:grpSpPr>
        <p:sp>
          <p:nvSpPr>
            <p:cNvPr id="5" name="TextBox 4"/>
            <p:cNvSpPr txBox="1"/>
            <p:nvPr/>
          </p:nvSpPr>
          <p:spPr>
            <a:xfrm rot="16200000">
              <a:off x="4791409" y="8977694"/>
              <a:ext cx="1720537" cy="144577"/>
            </a:xfrm>
            <a:prstGeom prst="rect">
              <a:avLst/>
            </a:prstGeom>
            <a:noFill/>
          </p:spPr>
          <p:txBody>
            <a:bodyPr wrap="none" rtlCol="0">
              <a:spAutoFit/>
            </a:bodyPr>
            <a:lstStyle/>
            <a:p>
              <a:r>
                <a:rPr lang="en-US" sz="1050" dirty="0"/>
                <a:t>credit: oxford creativity, https://</a:t>
              </a:r>
              <a:r>
                <a:rPr lang="en-US" sz="1050" dirty="0" err="1"/>
                <a:t>www.triz.co.uk</a:t>
              </a:r>
              <a:r>
                <a:rPr lang="en-US" sz="1050" dirty="0"/>
                <a:t>/</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2890" y="6977797"/>
              <a:ext cx="3385699" cy="2821416"/>
            </a:xfrm>
            <a:prstGeom prst="rect">
              <a:avLst/>
            </a:prstGeom>
          </p:spPr>
        </p:pic>
      </p:grpSp>
      <p:sp>
        <p:nvSpPr>
          <p:cNvPr id="9" name="TextBox 8">
            <a:extLst>
              <a:ext uri="{FF2B5EF4-FFF2-40B4-BE49-F238E27FC236}">
                <a16:creationId xmlns:a16="http://schemas.microsoft.com/office/drawing/2014/main" id="{7F94FAE6-E37A-F740-8B14-75B537145FA2}"/>
              </a:ext>
            </a:extLst>
          </p:cNvPr>
          <p:cNvSpPr txBox="1"/>
          <p:nvPr/>
        </p:nvSpPr>
        <p:spPr>
          <a:xfrm>
            <a:off x="3303621" y="180549"/>
            <a:ext cx="5584845"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Status Quo in Data Science</a:t>
            </a:r>
            <a:endParaRPr lang="id-ID" sz="4000" b="1" dirty="0">
              <a:solidFill>
                <a:schemeClr val="tx2"/>
              </a:solidFill>
              <a:latin typeface="+mj-lt"/>
              <a:ea typeface="Lato" charset="0"/>
              <a:cs typeface="Lato" charset="0"/>
            </a:endParaRPr>
          </a:p>
        </p:txBody>
      </p:sp>
      <p:sp>
        <p:nvSpPr>
          <p:cNvPr id="10" name="Rectangle 9">
            <a:extLst>
              <a:ext uri="{FF2B5EF4-FFF2-40B4-BE49-F238E27FC236}">
                <a16:creationId xmlns:a16="http://schemas.microsoft.com/office/drawing/2014/main" id="{0BB56E37-54EF-5040-83C0-BD9C9818D43F}"/>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6549854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13859" y="1443208"/>
            <a:ext cx="7158736" cy="4309471"/>
            <a:chOff x="1179343" y="1592399"/>
            <a:chExt cx="7245070" cy="4361442"/>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9343" y="1592399"/>
              <a:ext cx="6820037" cy="4361441"/>
            </a:xfrm>
            <a:prstGeom prst="rect">
              <a:avLst/>
            </a:prstGeom>
          </p:spPr>
        </p:pic>
        <p:sp>
          <p:nvSpPr>
            <p:cNvPr id="2" name="TextBox 1"/>
            <p:cNvSpPr txBox="1"/>
            <p:nvPr/>
          </p:nvSpPr>
          <p:spPr>
            <a:xfrm rot="16200000" flipH="1">
              <a:off x="6198128" y="3727556"/>
              <a:ext cx="3985337" cy="467233"/>
            </a:xfrm>
            <a:prstGeom prst="rect">
              <a:avLst/>
            </a:prstGeom>
            <a:noFill/>
          </p:spPr>
          <p:txBody>
            <a:bodyPr wrap="square" rtlCol="0">
              <a:spAutoFit/>
            </a:bodyPr>
            <a:lstStyle/>
            <a:p>
              <a:r>
                <a:rPr lang="en-US" sz="1200" dirty="0"/>
                <a:t>credit: oxford creativity, https://</a:t>
              </a:r>
              <a:r>
                <a:rPr lang="en-US" sz="1200" dirty="0" err="1"/>
                <a:t>www.triz.co.uk</a:t>
              </a:r>
              <a:r>
                <a:rPr lang="en-US" sz="1200" dirty="0"/>
                <a:t>/</a:t>
              </a:r>
            </a:p>
            <a:p>
              <a:endParaRPr lang="en-US" sz="1200" dirty="0"/>
            </a:p>
          </p:txBody>
        </p:sp>
      </p:grpSp>
      <p:sp>
        <p:nvSpPr>
          <p:cNvPr id="10" name="TextBox 9">
            <a:extLst>
              <a:ext uri="{FF2B5EF4-FFF2-40B4-BE49-F238E27FC236}">
                <a16:creationId xmlns:a16="http://schemas.microsoft.com/office/drawing/2014/main" id="{921F6C0F-C375-1F4A-AC09-2E23E1C1DAD2}"/>
              </a:ext>
            </a:extLst>
          </p:cNvPr>
          <p:cNvSpPr txBox="1"/>
          <p:nvPr/>
        </p:nvSpPr>
        <p:spPr>
          <a:xfrm>
            <a:off x="1390923" y="180549"/>
            <a:ext cx="9410250"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Facilitate communication to foster innovation</a:t>
            </a:r>
            <a:endParaRPr lang="id-ID" sz="4000" b="1" dirty="0">
              <a:solidFill>
                <a:schemeClr val="tx2"/>
              </a:solidFill>
              <a:latin typeface="+mj-lt"/>
              <a:ea typeface="Lato" charset="0"/>
              <a:cs typeface="Lato" charset="0"/>
            </a:endParaRPr>
          </a:p>
        </p:txBody>
      </p:sp>
      <p:sp>
        <p:nvSpPr>
          <p:cNvPr id="11" name="Rectangle 10">
            <a:extLst>
              <a:ext uri="{FF2B5EF4-FFF2-40B4-BE49-F238E27FC236}">
                <a16:creationId xmlns:a16="http://schemas.microsoft.com/office/drawing/2014/main" id="{D26472FB-5571-1848-BC81-D03B9C06EA25}"/>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9423308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53391" y="1530545"/>
            <a:ext cx="6515028" cy="4311456"/>
            <a:chOff x="2679700" y="1244602"/>
            <a:chExt cx="7332820" cy="4852647"/>
          </a:xfrm>
        </p:grpSpPr>
        <p:sp>
          <p:nvSpPr>
            <p:cNvPr id="8" name="Rectangle 7"/>
            <p:cNvSpPr/>
            <p:nvPr/>
          </p:nvSpPr>
          <p:spPr>
            <a:xfrm rot="16200000">
              <a:off x="7790719" y="3875445"/>
              <a:ext cx="3968782" cy="47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credit: oxford creativity, https://</a:t>
              </a:r>
              <a:r>
                <a:rPr lang="en-US" sz="1200" dirty="0" err="1">
                  <a:solidFill>
                    <a:schemeClr val="tx1"/>
                  </a:solidFill>
                </a:rPr>
                <a:t>www.triz.co.uk</a:t>
              </a:r>
              <a:r>
                <a:rPr lang="en-US" sz="1200" dirty="0">
                  <a:solidFill>
                    <a:schemeClr val="tx1"/>
                  </a:solidFill>
                </a:rPr>
                <a:t>/</a:t>
              </a:r>
            </a:p>
            <a:p>
              <a:endParaRPr lang="en-US" sz="1200" dirty="0">
                <a:solidFill>
                  <a:schemeClr val="tx1"/>
                </a:solidFill>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79700" y="1244602"/>
              <a:ext cx="6858000" cy="4852647"/>
            </a:xfrm>
            <a:prstGeom prst="rect">
              <a:avLst/>
            </a:prstGeom>
          </p:spPr>
        </p:pic>
      </p:grpSp>
      <p:sp>
        <p:nvSpPr>
          <p:cNvPr id="7" name="TextBox 6">
            <a:extLst>
              <a:ext uri="{FF2B5EF4-FFF2-40B4-BE49-F238E27FC236}">
                <a16:creationId xmlns:a16="http://schemas.microsoft.com/office/drawing/2014/main" id="{79364D3C-84DC-294E-93C0-D2D4D85525C4}"/>
              </a:ext>
            </a:extLst>
          </p:cNvPr>
          <p:cNvSpPr txBox="1"/>
          <p:nvPr/>
        </p:nvSpPr>
        <p:spPr>
          <a:xfrm>
            <a:off x="1684816" y="180549"/>
            <a:ext cx="8822462"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 to foster multidisciplinary collaborations</a:t>
            </a:r>
            <a:endParaRPr lang="id-ID" sz="4000" b="1" dirty="0">
              <a:solidFill>
                <a:schemeClr val="tx2"/>
              </a:solidFill>
              <a:latin typeface="+mj-lt"/>
              <a:ea typeface="Lato" charset="0"/>
              <a:cs typeface="Lato" charset="0"/>
            </a:endParaRPr>
          </a:p>
        </p:txBody>
      </p:sp>
      <p:sp>
        <p:nvSpPr>
          <p:cNvPr id="9" name="Rectangle 8">
            <a:extLst>
              <a:ext uri="{FF2B5EF4-FFF2-40B4-BE49-F238E27FC236}">
                <a16:creationId xmlns:a16="http://schemas.microsoft.com/office/drawing/2014/main" id="{74D8D001-ADA8-4B4F-BA15-910B55BF48FE}"/>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3426287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22057" y="2570393"/>
            <a:ext cx="4230715" cy="2905520"/>
            <a:chOff x="5235202" y="3642280"/>
            <a:chExt cx="4231817" cy="2906277"/>
          </a:xfrm>
        </p:grpSpPr>
        <p:pic>
          <p:nvPicPr>
            <p:cNvPr id="52" name="Image 93"/>
            <p:cNvPicPr>
              <a:picLocks noChangeAspect="1"/>
            </p:cNvPicPr>
            <p:nvPr/>
          </p:nvPicPr>
          <p:blipFill>
            <a:blip r:embed="rId3">
              <a:alphaModFix amt="29000"/>
            </a:blip>
            <a:stretch>
              <a:fillRect/>
            </a:stretch>
          </p:blipFill>
          <p:spPr>
            <a:xfrm flipH="1">
              <a:off x="6538948" y="4359151"/>
              <a:ext cx="2127282" cy="1795012"/>
            </a:xfrm>
            <a:prstGeom prst="rect">
              <a:avLst/>
            </a:prstGeom>
          </p:spPr>
        </p:pic>
        <p:cxnSp>
          <p:nvCxnSpPr>
            <p:cNvPr id="53" name="Straight Connector 210"/>
            <p:cNvCxnSpPr>
              <a:cxnSpLocks/>
              <a:stCxn id="2" idx="6"/>
            </p:cNvCxnSpPr>
            <p:nvPr/>
          </p:nvCxnSpPr>
          <p:spPr>
            <a:xfrm flipV="1">
              <a:off x="5235202" y="4002044"/>
              <a:ext cx="1401138" cy="950318"/>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211"/>
            <p:cNvCxnSpPr/>
            <p:nvPr/>
          </p:nvCxnSpPr>
          <p:spPr>
            <a:xfrm flipV="1">
              <a:off x="6650366" y="3642280"/>
              <a:ext cx="0" cy="836426"/>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nvGrpSpPr>
            <p:cNvPr id="55" name="Groupe 155"/>
            <p:cNvGrpSpPr/>
            <p:nvPr/>
          </p:nvGrpSpPr>
          <p:grpSpPr>
            <a:xfrm>
              <a:off x="7185871" y="4534577"/>
              <a:ext cx="967745" cy="967745"/>
              <a:chOff x="4219081" y="26426"/>
              <a:chExt cx="6858000" cy="6858000"/>
            </a:xfrm>
            <a:solidFill>
              <a:schemeClr val="accent2"/>
            </a:solidFill>
          </p:grpSpPr>
          <p:sp>
            <p:nvSpPr>
              <p:cNvPr id="56" name="Freeform 561"/>
              <p:cNvSpPr>
                <a:spLocks noEditPoints="1"/>
              </p:cNvSpPr>
              <p:nvPr/>
            </p:nvSpPr>
            <p:spPr bwMode="auto">
              <a:xfrm>
                <a:off x="4219081" y="883675"/>
                <a:ext cx="6858000" cy="6000751"/>
              </a:xfrm>
              <a:custGeom>
                <a:avLst/>
                <a:gdLst>
                  <a:gd name="T0" fmla="*/ 0 w 640"/>
                  <a:gd name="T1" fmla="*/ 23 h 560"/>
                  <a:gd name="T2" fmla="*/ 2 w 640"/>
                  <a:gd name="T3" fmla="*/ 19 h 560"/>
                  <a:gd name="T4" fmla="*/ 26 w 640"/>
                  <a:gd name="T5" fmla="*/ 1 h 560"/>
                  <a:gd name="T6" fmla="*/ 132 w 640"/>
                  <a:gd name="T7" fmla="*/ 1 h 560"/>
                  <a:gd name="T8" fmla="*/ 132 w 640"/>
                  <a:gd name="T9" fmla="*/ 24 h 560"/>
                  <a:gd name="T10" fmla="*/ 126 w 640"/>
                  <a:gd name="T11" fmla="*/ 26 h 560"/>
                  <a:gd name="T12" fmla="*/ 40 w 640"/>
                  <a:gd name="T13" fmla="*/ 26 h 560"/>
                  <a:gd name="T14" fmla="*/ 26 w 640"/>
                  <a:gd name="T15" fmla="*/ 40 h 560"/>
                  <a:gd name="T16" fmla="*/ 26 w 640"/>
                  <a:gd name="T17" fmla="*/ 338 h 560"/>
                  <a:gd name="T18" fmla="*/ 36 w 640"/>
                  <a:gd name="T19" fmla="*/ 348 h 560"/>
                  <a:gd name="T20" fmla="*/ 605 w 640"/>
                  <a:gd name="T21" fmla="*/ 348 h 560"/>
                  <a:gd name="T22" fmla="*/ 614 w 640"/>
                  <a:gd name="T23" fmla="*/ 340 h 560"/>
                  <a:gd name="T24" fmla="*/ 614 w 640"/>
                  <a:gd name="T25" fmla="*/ 35 h 560"/>
                  <a:gd name="T26" fmla="*/ 605 w 640"/>
                  <a:gd name="T27" fmla="*/ 26 h 560"/>
                  <a:gd name="T28" fmla="*/ 488 w 640"/>
                  <a:gd name="T29" fmla="*/ 26 h 560"/>
                  <a:gd name="T30" fmla="*/ 481 w 640"/>
                  <a:gd name="T31" fmla="*/ 26 h 560"/>
                  <a:gd name="T32" fmla="*/ 481 w 640"/>
                  <a:gd name="T33" fmla="*/ 1 h 560"/>
                  <a:gd name="T34" fmla="*/ 487 w 640"/>
                  <a:gd name="T35" fmla="*/ 1 h 560"/>
                  <a:gd name="T36" fmla="*/ 609 w 640"/>
                  <a:gd name="T37" fmla="*/ 1 h 560"/>
                  <a:gd name="T38" fmla="*/ 639 w 640"/>
                  <a:gd name="T39" fmla="*/ 22 h 560"/>
                  <a:gd name="T40" fmla="*/ 640 w 640"/>
                  <a:gd name="T41" fmla="*/ 24 h 560"/>
                  <a:gd name="T42" fmla="*/ 640 w 640"/>
                  <a:gd name="T43" fmla="*/ 430 h 560"/>
                  <a:gd name="T44" fmla="*/ 639 w 640"/>
                  <a:gd name="T45" fmla="*/ 432 h 560"/>
                  <a:gd name="T46" fmla="*/ 610 w 640"/>
                  <a:gd name="T47" fmla="*/ 453 h 560"/>
                  <a:gd name="T48" fmla="*/ 538 w 640"/>
                  <a:gd name="T49" fmla="*/ 453 h 560"/>
                  <a:gd name="T50" fmla="*/ 407 w 640"/>
                  <a:gd name="T51" fmla="*/ 453 h 560"/>
                  <a:gd name="T52" fmla="*/ 399 w 640"/>
                  <a:gd name="T53" fmla="*/ 460 h 560"/>
                  <a:gd name="T54" fmla="*/ 418 w 640"/>
                  <a:gd name="T55" fmla="*/ 524 h 560"/>
                  <a:gd name="T56" fmla="*/ 439 w 640"/>
                  <a:gd name="T57" fmla="*/ 534 h 560"/>
                  <a:gd name="T58" fmla="*/ 447 w 640"/>
                  <a:gd name="T59" fmla="*/ 534 h 560"/>
                  <a:gd name="T60" fmla="*/ 453 w 640"/>
                  <a:gd name="T61" fmla="*/ 540 h 560"/>
                  <a:gd name="T62" fmla="*/ 452 w 640"/>
                  <a:gd name="T63" fmla="*/ 560 h 560"/>
                  <a:gd name="T64" fmla="*/ 187 w 640"/>
                  <a:gd name="T65" fmla="*/ 560 h 560"/>
                  <a:gd name="T66" fmla="*/ 187 w 640"/>
                  <a:gd name="T67" fmla="*/ 540 h 560"/>
                  <a:gd name="T68" fmla="*/ 193 w 640"/>
                  <a:gd name="T69" fmla="*/ 534 h 560"/>
                  <a:gd name="T70" fmla="*/ 208 w 640"/>
                  <a:gd name="T71" fmla="*/ 534 h 560"/>
                  <a:gd name="T72" fmla="*/ 217 w 640"/>
                  <a:gd name="T73" fmla="*/ 529 h 560"/>
                  <a:gd name="T74" fmla="*/ 241 w 640"/>
                  <a:gd name="T75" fmla="*/ 460 h 560"/>
                  <a:gd name="T76" fmla="*/ 233 w 640"/>
                  <a:gd name="T77" fmla="*/ 453 h 560"/>
                  <a:gd name="T78" fmla="*/ 145 w 640"/>
                  <a:gd name="T79" fmla="*/ 453 h 560"/>
                  <a:gd name="T80" fmla="*/ 29 w 640"/>
                  <a:gd name="T81" fmla="*/ 453 h 560"/>
                  <a:gd name="T82" fmla="*/ 1 w 640"/>
                  <a:gd name="T83" fmla="*/ 432 h 560"/>
                  <a:gd name="T84" fmla="*/ 0 w 640"/>
                  <a:gd name="T85" fmla="*/ 430 h 560"/>
                  <a:gd name="T86" fmla="*/ 0 w 640"/>
                  <a:gd name="T87" fmla="*/ 23 h 560"/>
                  <a:gd name="T88" fmla="*/ 320 w 640"/>
                  <a:gd name="T89" fmla="*/ 400 h 560"/>
                  <a:gd name="T90" fmla="*/ 306 w 640"/>
                  <a:gd name="T91" fmla="*/ 414 h 560"/>
                  <a:gd name="T92" fmla="*/ 320 w 640"/>
                  <a:gd name="T93" fmla="*/ 427 h 560"/>
                  <a:gd name="T94" fmla="*/ 334 w 640"/>
                  <a:gd name="T95" fmla="*/ 413 h 560"/>
                  <a:gd name="T96" fmla="*/ 320 w 640"/>
                  <a:gd name="T97" fmla="*/ 40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0" h="560">
                    <a:moveTo>
                      <a:pt x="0" y="23"/>
                    </a:moveTo>
                    <a:cubicBezTo>
                      <a:pt x="1" y="21"/>
                      <a:pt x="1" y="20"/>
                      <a:pt x="2" y="19"/>
                    </a:cubicBezTo>
                    <a:cubicBezTo>
                      <a:pt x="6" y="8"/>
                      <a:pt x="15" y="1"/>
                      <a:pt x="26" y="1"/>
                    </a:cubicBezTo>
                    <a:cubicBezTo>
                      <a:pt x="61" y="0"/>
                      <a:pt x="96" y="1"/>
                      <a:pt x="132" y="1"/>
                    </a:cubicBezTo>
                    <a:cubicBezTo>
                      <a:pt x="132" y="8"/>
                      <a:pt x="133" y="16"/>
                      <a:pt x="132" y="24"/>
                    </a:cubicBezTo>
                    <a:cubicBezTo>
                      <a:pt x="132" y="25"/>
                      <a:pt x="128" y="26"/>
                      <a:pt x="126" y="26"/>
                    </a:cubicBezTo>
                    <a:cubicBezTo>
                      <a:pt x="97" y="26"/>
                      <a:pt x="68" y="26"/>
                      <a:pt x="40" y="26"/>
                    </a:cubicBezTo>
                    <a:cubicBezTo>
                      <a:pt x="26" y="26"/>
                      <a:pt x="26" y="26"/>
                      <a:pt x="26" y="40"/>
                    </a:cubicBezTo>
                    <a:cubicBezTo>
                      <a:pt x="26" y="139"/>
                      <a:pt x="26" y="238"/>
                      <a:pt x="26" y="338"/>
                    </a:cubicBezTo>
                    <a:cubicBezTo>
                      <a:pt x="26" y="348"/>
                      <a:pt x="26" y="348"/>
                      <a:pt x="36" y="348"/>
                    </a:cubicBezTo>
                    <a:cubicBezTo>
                      <a:pt x="226" y="348"/>
                      <a:pt x="416" y="348"/>
                      <a:pt x="605" y="348"/>
                    </a:cubicBezTo>
                    <a:cubicBezTo>
                      <a:pt x="611" y="348"/>
                      <a:pt x="614" y="347"/>
                      <a:pt x="614" y="340"/>
                    </a:cubicBezTo>
                    <a:cubicBezTo>
                      <a:pt x="614" y="239"/>
                      <a:pt x="614" y="137"/>
                      <a:pt x="614" y="35"/>
                    </a:cubicBezTo>
                    <a:cubicBezTo>
                      <a:pt x="614" y="26"/>
                      <a:pt x="614" y="26"/>
                      <a:pt x="605" y="26"/>
                    </a:cubicBezTo>
                    <a:cubicBezTo>
                      <a:pt x="566" y="26"/>
                      <a:pt x="527" y="26"/>
                      <a:pt x="488" y="26"/>
                    </a:cubicBezTo>
                    <a:cubicBezTo>
                      <a:pt x="486" y="26"/>
                      <a:pt x="483" y="26"/>
                      <a:pt x="481" y="26"/>
                    </a:cubicBezTo>
                    <a:cubicBezTo>
                      <a:pt x="481" y="18"/>
                      <a:pt x="481" y="10"/>
                      <a:pt x="481" y="1"/>
                    </a:cubicBezTo>
                    <a:cubicBezTo>
                      <a:pt x="483" y="1"/>
                      <a:pt x="485" y="1"/>
                      <a:pt x="487" y="1"/>
                    </a:cubicBezTo>
                    <a:cubicBezTo>
                      <a:pt x="528" y="1"/>
                      <a:pt x="568" y="1"/>
                      <a:pt x="609" y="1"/>
                    </a:cubicBezTo>
                    <a:cubicBezTo>
                      <a:pt x="626" y="1"/>
                      <a:pt x="633" y="6"/>
                      <a:pt x="639" y="22"/>
                    </a:cubicBezTo>
                    <a:cubicBezTo>
                      <a:pt x="639" y="23"/>
                      <a:pt x="640" y="23"/>
                      <a:pt x="640" y="24"/>
                    </a:cubicBezTo>
                    <a:cubicBezTo>
                      <a:pt x="640" y="159"/>
                      <a:pt x="640" y="295"/>
                      <a:pt x="640" y="430"/>
                    </a:cubicBezTo>
                    <a:cubicBezTo>
                      <a:pt x="640" y="431"/>
                      <a:pt x="639" y="431"/>
                      <a:pt x="639" y="432"/>
                    </a:cubicBezTo>
                    <a:cubicBezTo>
                      <a:pt x="634" y="447"/>
                      <a:pt x="626" y="453"/>
                      <a:pt x="610" y="453"/>
                    </a:cubicBezTo>
                    <a:cubicBezTo>
                      <a:pt x="586" y="453"/>
                      <a:pt x="562" y="453"/>
                      <a:pt x="538" y="453"/>
                    </a:cubicBezTo>
                    <a:cubicBezTo>
                      <a:pt x="494" y="453"/>
                      <a:pt x="451" y="453"/>
                      <a:pt x="407" y="453"/>
                    </a:cubicBezTo>
                    <a:cubicBezTo>
                      <a:pt x="401" y="453"/>
                      <a:pt x="399" y="454"/>
                      <a:pt x="399" y="460"/>
                    </a:cubicBezTo>
                    <a:cubicBezTo>
                      <a:pt x="399" y="483"/>
                      <a:pt x="406" y="504"/>
                      <a:pt x="418" y="524"/>
                    </a:cubicBezTo>
                    <a:cubicBezTo>
                      <a:pt x="423" y="532"/>
                      <a:pt x="429" y="536"/>
                      <a:pt x="439" y="534"/>
                    </a:cubicBezTo>
                    <a:cubicBezTo>
                      <a:pt x="442" y="534"/>
                      <a:pt x="445" y="534"/>
                      <a:pt x="447" y="534"/>
                    </a:cubicBezTo>
                    <a:cubicBezTo>
                      <a:pt x="451" y="534"/>
                      <a:pt x="453" y="536"/>
                      <a:pt x="453" y="540"/>
                    </a:cubicBezTo>
                    <a:cubicBezTo>
                      <a:pt x="452" y="547"/>
                      <a:pt x="452" y="553"/>
                      <a:pt x="452" y="560"/>
                    </a:cubicBezTo>
                    <a:cubicBezTo>
                      <a:pt x="364" y="560"/>
                      <a:pt x="276" y="560"/>
                      <a:pt x="187" y="560"/>
                    </a:cubicBezTo>
                    <a:cubicBezTo>
                      <a:pt x="187" y="553"/>
                      <a:pt x="187" y="547"/>
                      <a:pt x="187" y="540"/>
                    </a:cubicBezTo>
                    <a:cubicBezTo>
                      <a:pt x="187" y="536"/>
                      <a:pt x="188" y="534"/>
                      <a:pt x="193" y="534"/>
                    </a:cubicBezTo>
                    <a:cubicBezTo>
                      <a:pt x="198" y="534"/>
                      <a:pt x="203" y="534"/>
                      <a:pt x="208" y="534"/>
                    </a:cubicBezTo>
                    <a:cubicBezTo>
                      <a:pt x="212" y="535"/>
                      <a:pt x="215" y="533"/>
                      <a:pt x="217" y="529"/>
                    </a:cubicBezTo>
                    <a:cubicBezTo>
                      <a:pt x="233" y="509"/>
                      <a:pt x="241" y="486"/>
                      <a:pt x="241" y="460"/>
                    </a:cubicBezTo>
                    <a:cubicBezTo>
                      <a:pt x="241" y="454"/>
                      <a:pt x="239" y="453"/>
                      <a:pt x="233" y="453"/>
                    </a:cubicBezTo>
                    <a:cubicBezTo>
                      <a:pt x="204" y="453"/>
                      <a:pt x="174" y="453"/>
                      <a:pt x="145" y="453"/>
                    </a:cubicBezTo>
                    <a:cubicBezTo>
                      <a:pt x="106" y="453"/>
                      <a:pt x="68" y="453"/>
                      <a:pt x="29" y="453"/>
                    </a:cubicBezTo>
                    <a:cubicBezTo>
                      <a:pt x="14" y="453"/>
                      <a:pt x="6" y="447"/>
                      <a:pt x="1" y="432"/>
                    </a:cubicBezTo>
                    <a:cubicBezTo>
                      <a:pt x="1" y="432"/>
                      <a:pt x="0" y="431"/>
                      <a:pt x="0" y="430"/>
                    </a:cubicBezTo>
                    <a:cubicBezTo>
                      <a:pt x="0" y="294"/>
                      <a:pt x="0" y="159"/>
                      <a:pt x="0" y="23"/>
                    </a:cubicBezTo>
                    <a:close/>
                    <a:moveTo>
                      <a:pt x="320" y="400"/>
                    </a:moveTo>
                    <a:cubicBezTo>
                      <a:pt x="312" y="400"/>
                      <a:pt x="306" y="406"/>
                      <a:pt x="306" y="414"/>
                    </a:cubicBezTo>
                    <a:cubicBezTo>
                      <a:pt x="306" y="421"/>
                      <a:pt x="312" y="427"/>
                      <a:pt x="320" y="427"/>
                    </a:cubicBezTo>
                    <a:cubicBezTo>
                      <a:pt x="328" y="427"/>
                      <a:pt x="334" y="421"/>
                      <a:pt x="334" y="413"/>
                    </a:cubicBezTo>
                    <a:cubicBezTo>
                      <a:pt x="334" y="406"/>
                      <a:pt x="327" y="400"/>
                      <a:pt x="320" y="400"/>
                    </a:cubicBezTo>
                    <a:close/>
                  </a:path>
                </a:pathLst>
              </a:custGeom>
              <a:grpFill/>
              <a:ln>
                <a:noFill/>
              </a:ln>
            </p:spPr>
            <p:txBody>
              <a:bodyPr vert="horz" wrap="square" lIns="91416" tIns="45708" rIns="91416" bIns="45708" numCol="1" anchor="t" anchorCtr="0" compatLnSpc="1">
                <a:prstTxWarp prst="textNoShape">
                  <a:avLst/>
                </a:prstTxWarp>
              </a:bodyPr>
              <a:lstStyle/>
              <a:p>
                <a:endParaRPr lang="en-GB" sz="3300"/>
              </a:p>
            </p:txBody>
          </p:sp>
          <p:sp>
            <p:nvSpPr>
              <p:cNvPr id="57" name="Freeform 562"/>
              <p:cNvSpPr>
                <a:spLocks/>
              </p:cNvSpPr>
              <p:nvPr/>
            </p:nvSpPr>
            <p:spPr bwMode="auto">
              <a:xfrm>
                <a:off x="5290644" y="26426"/>
                <a:ext cx="4660898" cy="2860674"/>
              </a:xfrm>
              <a:custGeom>
                <a:avLst/>
                <a:gdLst>
                  <a:gd name="T0" fmla="*/ 254 w 435"/>
                  <a:gd name="T1" fmla="*/ 0 h 267"/>
                  <a:gd name="T2" fmla="*/ 272 w 435"/>
                  <a:gd name="T3" fmla="*/ 4 h 267"/>
                  <a:gd name="T4" fmla="*/ 352 w 435"/>
                  <a:gd name="T5" fmla="*/ 101 h 267"/>
                  <a:gd name="T6" fmla="*/ 360 w 435"/>
                  <a:gd name="T7" fmla="*/ 108 h 267"/>
                  <a:gd name="T8" fmla="*/ 432 w 435"/>
                  <a:gd name="T9" fmla="*/ 180 h 267"/>
                  <a:gd name="T10" fmla="*/ 367 w 435"/>
                  <a:gd name="T11" fmla="*/ 265 h 267"/>
                  <a:gd name="T12" fmla="*/ 366 w 435"/>
                  <a:gd name="T13" fmla="*/ 264 h 267"/>
                  <a:gd name="T14" fmla="*/ 361 w 435"/>
                  <a:gd name="T15" fmla="*/ 208 h 267"/>
                  <a:gd name="T16" fmla="*/ 324 w 435"/>
                  <a:gd name="T17" fmla="*/ 150 h 267"/>
                  <a:gd name="T18" fmla="*/ 321 w 435"/>
                  <a:gd name="T19" fmla="*/ 139 h 267"/>
                  <a:gd name="T20" fmla="*/ 336 w 435"/>
                  <a:gd name="T21" fmla="*/ 102 h 267"/>
                  <a:gd name="T22" fmla="*/ 339 w 435"/>
                  <a:gd name="T23" fmla="*/ 94 h 267"/>
                  <a:gd name="T24" fmla="*/ 233 w 435"/>
                  <a:gd name="T25" fmla="*/ 141 h 267"/>
                  <a:gd name="T26" fmla="*/ 278 w 435"/>
                  <a:gd name="T27" fmla="*/ 245 h 267"/>
                  <a:gd name="T28" fmla="*/ 280 w 435"/>
                  <a:gd name="T29" fmla="*/ 245 h 267"/>
                  <a:gd name="T30" fmla="*/ 297 w 435"/>
                  <a:gd name="T31" fmla="*/ 201 h 267"/>
                  <a:gd name="T32" fmla="*/ 312 w 435"/>
                  <a:gd name="T33" fmla="*/ 238 h 267"/>
                  <a:gd name="T34" fmla="*/ 311 w 435"/>
                  <a:gd name="T35" fmla="*/ 261 h 267"/>
                  <a:gd name="T36" fmla="*/ 305 w 435"/>
                  <a:gd name="T37" fmla="*/ 266 h 267"/>
                  <a:gd name="T38" fmla="*/ 205 w 435"/>
                  <a:gd name="T39" fmla="*/ 266 h 267"/>
                  <a:gd name="T40" fmla="*/ 175 w 435"/>
                  <a:gd name="T41" fmla="*/ 266 h 267"/>
                  <a:gd name="T42" fmla="*/ 166 w 435"/>
                  <a:gd name="T43" fmla="*/ 261 h 267"/>
                  <a:gd name="T44" fmla="*/ 161 w 435"/>
                  <a:gd name="T45" fmla="*/ 249 h 267"/>
                  <a:gd name="T46" fmla="*/ 155 w 435"/>
                  <a:gd name="T47" fmla="*/ 262 h 267"/>
                  <a:gd name="T48" fmla="*/ 149 w 435"/>
                  <a:gd name="T49" fmla="*/ 266 h 267"/>
                  <a:gd name="T50" fmla="*/ 137 w 435"/>
                  <a:gd name="T51" fmla="*/ 266 h 267"/>
                  <a:gd name="T52" fmla="*/ 128 w 435"/>
                  <a:gd name="T53" fmla="*/ 259 h 267"/>
                  <a:gd name="T54" fmla="*/ 194 w 435"/>
                  <a:gd name="T55" fmla="*/ 169 h 267"/>
                  <a:gd name="T56" fmla="*/ 207 w 435"/>
                  <a:gd name="T57" fmla="*/ 168 h 267"/>
                  <a:gd name="T58" fmla="*/ 207 w 435"/>
                  <a:gd name="T59" fmla="*/ 147 h 267"/>
                  <a:gd name="T60" fmla="*/ 207 w 435"/>
                  <a:gd name="T61" fmla="*/ 122 h 267"/>
                  <a:gd name="T62" fmla="*/ 198 w 435"/>
                  <a:gd name="T63" fmla="*/ 114 h 267"/>
                  <a:gd name="T64" fmla="*/ 87 w 435"/>
                  <a:gd name="T65" fmla="*/ 189 h 267"/>
                  <a:gd name="T66" fmla="*/ 73 w 435"/>
                  <a:gd name="T67" fmla="*/ 256 h 267"/>
                  <a:gd name="T68" fmla="*/ 73 w 435"/>
                  <a:gd name="T69" fmla="*/ 263 h 267"/>
                  <a:gd name="T70" fmla="*/ 73 w 435"/>
                  <a:gd name="T71" fmla="*/ 264 h 267"/>
                  <a:gd name="T72" fmla="*/ 9 w 435"/>
                  <a:gd name="T73" fmla="*/ 204 h 267"/>
                  <a:gd name="T74" fmla="*/ 68 w 435"/>
                  <a:gd name="T75" fmla="*/ 110 h 267"/>
                  <a:gd name="T76" fmla="*/ 74 w 435"/>
                  <a:gd name="T77" fmla="*/ 103 h 267"/>
                  <a:gd name="T78" fmla="*/ 144 w 435"/>
                  <a:gd name="T79" fmla="*/ 57 h 267"/>
                  <a:gd name="T80" fmla="*/ 151 w 435"/>
                  <a:gd name="T81" fmla="*/ 60 h 267"/>
                  <a:gd name="T82" fmla="*/ 154 w 435"/>
                  <a:gd name="T83" fmla="*/ 55 h 267"/>
                  <a:gd name="T84" fmla="*/ 235 w 435"/>
                  <a:gd name="T85" fmla="*/ 2 h 267"/>
                  <a:gd name="T86" fmla="*/ 240 w 435"/>
                  <a:gd name="T87" fmla="*/ 0 h 267"/>
                  <a:gd name="T88" fmla="*/ 254 w 435"/>
                  <a:gd name="T8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5" h="267">
                    <a:moveTo>
                      <a:pt x="254" y="0"/>
                    </a:moveTo>
                    <a:cubicBezTo>
                      <a:pt x="260" y="1"/>
                      <a:pt x="266" y="2"/>
                      <a:pt x="272" y="4"/>
                    </a:cubicBezTo>
                    <a:cubicBezTo>
                      <a:pt x="318" y="15"/>
                      <a:pt x="350" y="54"/>
                      <a:pt x="352" y="101"/>
                    </a:cubicBezTo>
                    <a:cubicBezTo>
                      <a:pt x="352" y="107"/>
                      <a:pt x="355" y="108"/>
                      <a:pt x="360" y="108"/>
                    </a:cubicBezTo>
                    <a:cubicBezTo>
                      <a:pt x="398" y="110"/>
                      <a:pt x="430" y="143"/>
                      <a:pt x="432" y="180"/>
                    </a:cubicBezTo>
                    <a:cubicBezTo>
                      <a:pt x="435" y="223"/>
                      <a:pt x="406" y="258"/>
                      <a:pt x="367" y="265"/>
                    </a:cubicBezTo>
                    <a:cubicBezTo>
                      <a:pt x="367" y="265"/>
                      <a:pt x="367" y="264"/>
                      <a:pt x="366" y="264"/>
                    </a:cubicBezTo>
                    <a:cubicBezTo>
                      <a:pt x="369" y="245"/>
                      <a:pt x="367" y="227"/>
                      <a:pt x="361" y="208"/>
                    </a:cubicBezTo>
                    <a:cubicBezTo>
                      <a:pt x="354" y="185"/>
                      <a:pt x="342" y="166"/>
                      <a:pt x="324" y="150"/>
                    </a:cubicBezTo>
                    <a:cubicBezTo>
                      <a:pt x="320" y="146"/>
                      <a:pt x="320" y="143"/>
                      <a:pt x="321" y="139"/>
                    </a:cubicBezTo>
                    <a:cubicBezTo>
                      <a:pt x="327" y="127"/>
                      <a:pt x="331" y="115"/>
                      <a:pt x="336" y="102"/>
                    </a:cubicBezTo>
                    <a:cubicBezTo>
                      <a:pt x="337" y="100"/>
                      <a:pt x="337" y="98"/>
                      <a:pt x="339" y="94"/>
                    </a:cubicBezTo>
                    <a:cubicBezTo>
                      <a:pt x="303" y="110"/>
                      <a:pt x="268" y="125"/>
                      <a:pt x="233" y="141"/>
                    </a:cubicBezTo>
                    <a:cubicBezTo>
                      <a:pt x="248" y="176"/>
                      <a:pt x="263" y="211"/>
                      <a:pt x="278" y="245"/>
                    </a:cubicBezTo>
                    <a:cubicBezTo>
                      <a:pt x="279" y="245"/>
                      <a:pt x="279" y="245"/>
                      <a:pt x="280" y="245"/>
                    </a:cubicBezTo>
                    <a:cubicBezTo>
                      <a:pt x="286" y="231"/>
                      <a:pt x="291" y="217"/>
                      <a:pt x="297" y="201"/>
                    </a:cubicBezTo>
                    <a:cubicBezTo>
                      <a:pt x="306" y="213"/>
                      <a:pt x="311" y="225"/>
                      <a:pt x="312" y="238"/>
                    </a:cubicBezTo>
                    <a:cubicBezTo>
                      <a:pt x="313" y="246"/>
                      <a:pt x="311" y="254"/>
                      <a:pt x="311" y="261"/>
                    </a:cubicBezTo>
                    <a:cubicBezTo>
                      <a:pt x="311" y="266"/>
                      <a:pt x="309" y="266"/>
                      <a:pt x="305" y="266"/>
                    </a:cubicBezTo>
                    <a:cubicBezTo>
                      <a:pt x="272" y="266"/>
                      <a:pt x="238" y="266"/>
                      <a:pt x="205" y="266"/>
                    </a:cubicBezTo>
                    <a:cubicBezTo>
                      <a:pt x="195" y="266"/>
                      <a:pt x="185" y="266"/>
                      <a:pt x="175" y="266"/>
                    </a:cubicBezTo>
                    <a:cubicBezTo>
                      <a:pt x="170" y="266"/>
                      <a:pt x="168" y="265"/>
                      <a:pt x="166" y="261"/>
                    </a:cubicBezTo>
                    <a:cubicBezTo>
                      <a:pt x="165" y="257"/>
                      <a:pt x="163" y="254"/>
                      <a:pt x="161" y="249"/>
                    </a:cubicBezTo>
                    <a:cubicBezTo>
                      <a:pt x="159" y="254"/>
                      <a:pt x="157" y="258"/>
                      <a:pt x="155" y="262"/>
                    </a:cubicBezTo>
                    <a:cubicBezTo>
                      <a:pt x="154" y="265"/>
                      <a:pt x="152" y="267"/>
                      <a:pt x="149" y="266"/>
                    </a:cubicBezTo>
                    <a:cubicBezTo>
                      <a:pt x="145" y="266"/>
                      <a:pt x="141" y="266"/>
                      <a:pt x="137" y="266"/>
                    </a:cubicBezTo>
                    <a:cubicBezTo>
                      <a:pt x="131" y="267"/>
                      <a:pt x="129" y="264"/>
                      <a:pt x="128" y="259"/>
                    </a:cubicBezTo>
                    <a:cubicBezTo>
                      <a:pt x="121" y="218"/>
                      <a:pt x="153" y="174"/>
                      <a:pt x="194" y="169"/>
                    </a:cubicBezTo>
                    <a:cubicBezTo>
                      <a:pt x="198" y="169"/>
                      <a:pt x="202" y="168"/>
                      <a:pt x="207" y="168"/>
                    </a:cubicBezTo>
                    <a:cubicBezTo>
                      <a:pt x="207" y="161"/>
                      <a:pt x="207" y="154"/>
                      <a:pt x="207" y="147"/>
                    </a:cubicBezTo>
                    <a:cubicBezTo>
                      <a:pt x="207" y="139"/>
                      <a:pt x="207" y="130"/>
                      <a:pt x="207" y="122"/>
                    </a:cubicBezTo>
                    <a:cubicBezTo>
                      <a:pt x="207" y="113"/>
                      <a:pt x="207" y="113"/>
                      <a:pt x="198" y="114"/>
                    </a:cubicBezTo>
                    <a:cubicBezTo>
                      <a:pt x="148" y="119"/>
                      <a:pt x="110" y="143"/>
                      <a:pt x="87" y="189"/>
                    </a:cubicBezTo>
                    <a:cubicBezTo>
                      <a:pt x="76" y="210"/>
                      <a:pt x="71" y="232"/>
                      <a:pt x="73" y="256"/>
                    </a:cubicBezTo>
                    <a:cubicBezTo>
                      <a:pt x="73" y="258"/>
                      <a:pt x="73" y="260"/>
                      <a:pt x="73" y="263"/>
                    </a:cubicBezTo>
                    <a:cubicBezTo>
                      <a:pt x="73" y="263"/>
                      <a:pt x="73" y="264"/>
                      <a:pt x="73" y="264"/>
                    </a:cubicBezTo>
                    <a:cubicBezTo>
                      <a:pt x="43" y="261"/>
                      <a:pt x="15" y="235"/>
                      <a:pt x="9" y="204"/>
                    </a:cubicBezTo>
                    <a:cubicBezTo>
                      <a:pt x="0" y="161"/>
                      <a:pt x="25" y="121"/>
                      <a:pt x="68" y="110"/>
                    </a:cubicBezTo>
                    <a:cubicBezTo>
                      <a:pt x="72" y="109"/>
                      <a:pt x="74" y="108"/>
                      <a:pt x="74" y="103"/>
                    </a:cubicBezTo>
                    <a:cubicBezTo>
                      <a:pt x="76" y="69"/>
                      <a:pt x="112" y="45"/>
                      <a:pt x="144" y="57"/>
                    </a:cubicBezTo>
                    <a:cubicBezTo>
                      <a:pt x="147" y="58"/>
                      <a:pt x="149" y="59"/>
                      <a:pt x="151" y="60"/>
                    </a:cubicBezTo>
                    <a:cubicBezTo>
                      <a:pt x="152" y="59"/>
                      <a:pt x="153" y="57"/>
                      <a:pt x="154" y="55"/>
                    </a:cubicBezTo>
                    <a:cubicBezTo>
                      <a:pt x="173" y="24"/>
                      <a:pt x="199" y="6"/>
                      <a:pt x="235" y="2"/>
                    </a:cubicBezTo>
                    <a:cubicBezTo>
                      <a:pt x="237" y="1"/>
                      <a:pt x="238" y="1"/>
                      <a:pt x="240" y="0"/>
                    </a:cubicBezTo>
                    <a:cubicBezTo>
                      <a:pt x="245" y="0"/>
                      <a:pt x="249" y="0"/>
                      <a:pt x="254" y="0"/>
                    </a:cubicBezTo>
                    <a:close/>
                  </a:path>
                </a:pathLst>
              </a:custGeom>
              <a:grpFill/>
              <a:ln>
                <a:noFill/>
              </a:ln>
            </p:spPr>
            <p:txBody>
              <a:bodyPr vert="horz" wrap="square" lIns="91416" tIns="45708" rIns="91416" bIns="45708" numCol="1" anchor="t" anchorCtr="0" compatLnSpc="1">
                <a:prstTxWarp prst="textNoShape">
                  <a:avLst/>
                </a:prstTxWarp>
              </a:bodyPr>
              <a:lstStyle/>
              <a:p>
                <a:endParaRPr lang="en-GB" sz="3300"/>
              </a:p>
            </p:txBody>
          </p:sp>
          <p:sp>
            <p:nvSpPr>
              <p:cNvPr id="58" name="Freeform 563"/>
              <p:cNvSpPr>
                <a:spLocks/>
              </p:cNvSpPr>
              <p:nvPr/>
            </p:nvSpPr>
            <p:spPr bwMode="auto">
              <a:xfrm>
                <a:off x="6105033" y="2887100"/>
                <a:ext cx="1393823" cy="1414460"/>
              </a:xfrm>
              <a:custGeom>
                <a:avLst/>
                <a:gdLst>
                  <a:gd name="T0" fmla="*/ 130 w 130"/>
                  <a:gd name="T1" fmla="*/ 87 h 132"/>
                  <a:gd name="T2" fmla="*/ 27 w 130"/>
                  <a:gd name="T3" fmla="*/ 132 h 132"/>
                  <a:gd name="T4" fmla="*/ 29 w 130"/>
                  <a:gd name="T5" fmla="*/ 125 h 132"/>
                  <a:gd name="T6" fmla="*/ 44 w 130"/>
                  <a:gd name="T7" fmla="*/ 88 h 132"/>
                  <a:gd name="T8" fmla="*/ 42 w 130"/>
                  <a:gd name="T9" fmla="*/ 79 h 132"/>
                  <a:gd name="T10" fmla="*/ 1 w 130"/>
                  <a:gd name="T11" fmla="*/ 8 h 132"/>
                  <a:gd name="T12" fmla="*/ 0 w 130"/>
                  <a:gd name="T13" fmla="*/ 1 h 132"/>
                  <a:gd name="T14" fmla="*/ 14 w 130"/>
                  <a:gd name="T15" fmla="*/ 1 h 132"/>
                  <a:gd name="T16" fmla="*/ 47 w 130"/>
                  <a:gd name="T17" fmla="*/ 1 h 132"/>
                  <a:gd name="T18" fmla="*/ 55 w 130"/>
                  <a:gd name="T19" fmla="*/ 6 h 132"/>
                  <a:gd name="T20" fmla="*/ 65 w 130"/>
                  <a:gd name="T21" fmla="*/ 28 h 132"/>
                  <a:gd name="T22" fmla="*/ 67 w 130"/>
                  <a:gd name="T23" fmla="*/ 28 h 132"/>
                  <a:gd name="T24" fmla="*/ 76 w 130"/>
                  <a:gd name="T25" fmla="*/ 6 h 132"/>
                  <a:gd name="T26" fmla="*/ 83 w 130"/>
                  <a:gd name="T27" fmla="*/ 1 h 132"/>
                  <a:gd name="T28" fmla="*/ 94 w 130"/>
                  <a:gd name="T29" fmla="*/ 6 h 132"/>
                  <a:gd name="T30" fmla="*/ 130 w 130"/>
                  <a:gd name="T31"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32">
                    <a:moveTo>
                      <a:pt x="130" y="87"/>
                    </a:moveTo>
                    <a:cubicBezTo>
                      <a:pt x="96" y="102"/>
                      <a:pt x="62" y="117"/>
                      <a:pt x="27" y="132"/>
                    </a:cubicBezTo>
                    <a:cubicBezTo>
                      <a:pt x="28" y="129"/>
                      <a:pt x="29" y="127"/>
                      <a:pt x="29" y="125"/>
                    </a:cubicBezTo>
                    <a:cubicBezTo>
                      <a:pt x="34" y="113"/>
                      <a:pt x="39" y="100"/>
                      <a:pt x="44" y="88"/>
                    </a:cubicBezTo>
                    <a:cubicBezTo>
                      <a:pt x="46" y="84"/>
                      <a:pt x="45" y="82"/>
                      <a:pt x="42" y="79"/>
                    </a:cubicBezTo>
                    <a:cubicBezTo>
                      <a:pt x="20" y="60"/>
                      <a:pt x="7" y="36"/>
                      <a:pt x="1" y="8"/>
                    </a:cubicBezTo>
                    <a:cubicBezTo>
                      <a:pt x="0" y="6"/>
                      <a:pt x="0" y="4"/>
                      <a:pt x="0" y="1"/>
                    </a:cubicBezTo>
                    <a:cubicBezTo>
                      <a:pt x="5" y="1"/>
                      <a:pt x="9" y="1"/>
                      <a:pt x="14" y="1"/>
                    </a:cubicBezTo>
                    <a:cubicBezTo>
                      <a:pt x="25" y="1"/>
                      <a:pt x="36" y="1"/>
                      <a:pt x="47" y="1"/>
                    </a:cubicBezTo>
                    <a:cubicBezTo>
                      <a:pt x="51" y="0"/>
                      <a:pt x="53" y="2"/>
                      <a:pt x="55" y="6"/>
                    </a:cubicBezTo>
                    <a:cubicBezTo>
                      <a:pt x="58" y="13"/>
                      <a:pt x="62" y="21"/>
                      <a:pt x="65" y="28"/>
                    </a:cubicBezTo>
                    <a:cubicBezTo>
                      <a:pt x="66" y="28"/>
                      <a:pt x="67" y="28"/>
                      <a:pt x="67" y="28"/>
                    </a:cubicBezTo>
                    <a:cubicBezTo>
                      <a:pt x="70" y="21"/>
                      <a:pt x="73" y="14"/>
                      <a:pt x="76" y="6"/>
                    </a:cubicBezTo>
                    <a:cubicBezTo>
                      <a:pt x="77" y="3"/>
                      <a:pt x="79" y="0"/>
                      <a:pt x="83" y="1"/>
                    </a:cubicBezTo>
                    <a:cubicBezTo>
                      <a:pt x="88" y="1"/>
                      <a:pt x="92" y="0"/>
                      <a:pt x="94" y="6"/>
                    </a:cubicBezTo>
                    <a:cubicBezTo>
                      <a:pt x="106" y="33"/>
                      <a:pt x="118" y="59"/>
                      <a:pt x="130" y="87"/>
                    </a:cubicBezTo>
                    <a:close/>
                  </a:path>
                </a:pathLst>
              </a:custGeom>
              <a:grpFill/>
              <a:ln>
                <a:noFill/>
              </a:ln>
            </p:spPr>
            <p:txBody>
              <a:bodyPr vert="horz" wrap="square" lIns="91416" tIns="45708" rIns="91416" bIns="45708" numCol="1" anchor="t" anchorCtr="0" compatLnSpc="1">
                <a:prstTxWarp prst="textNoShape">
                  <a:avLst/>
                </a:prstTxWarp>
              </a:bodyPr>
              <a:lstStyle/>
              <a:p>
                <a:endParaRPr lang="en-GB" sz="3300"/>
              </a:p>
            </p:txBody>
          </p:sp>
          <p:sp>
            <p:nvSpPr>
              <p:cNvPr id="59" name="Freeform 564"/>
              <p:cNvSpPr>
                <a:spLocks/>
              </p:cNvSpPr>
              <p:nvPr/>
            </p:nvSpPr>
            <p:spPr bwMode="auto">
              <a:xfrm>
                <a:off x="7798895" y="2887100"/>
                <a:ext cx="1392236" cy="1211266"/>
              </a:xfrm>
              <a:custGeom>
                <a:avLst/>
                <a:gdLst>
                  <a:gd name="T0" fmla="*/ 0 w 130"/>
                  <a:gd name="T1" fmla="*/ 113 h 113"/>
                  <a:gd name="T2" fmla="*/ 0 w 130"/>
                  <a:gd name="T3" fmla="*/ 62 h 113"/>
                  <a:gd name="T4" fmla="*/ 17 w 130"/>
                  <a:gd name="T5" fmla="*/ 59 h 113"/>
                  <a:gd name="T6" fmla="*/ 75 w 130"/>
                  <a:gd name="T7" fmla="*/ 7 h 113"/>
                  <a:gd name="T8" fmla="*/ 84 w 130"/>
                  <a:gd name="T9" fmla="*/ 1 h 113"/>
                  <a:gd name="T10" fmla="*/ 130 w 130"/>
                  <a:gd name="T11" fmla="*/ 1 h 113"/>
                  <a:gd name="T12" fmla="*/ 91 w 130"/>
                  <a:gd name="T13" fmla="*/ 76 h 113"/>
                  <a:gd name="T14" fmla="*/ 0 w 130"/>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13">
                    <a:moveTo>
                      <a:pt x="0" y="113"/>
                    </a:moveTo>
                    <a:cubicBezTo>
                      <a:pt x="0" y="96"/>
                      <a:pt x="0" y="79"/>
                      <a:pt x="0" y="62"/>
                    </a:cubicBezTo>
                    <a:cubicBezTo>
                      <a:pt x="6" y="61"/>
                      <a:pt x="11" y="60"/>
                      <a:pt x="17" y="59"/>
                    </a:cubicBezTo>
                    <a:cubicBezTo>
                      <a:pt x="45" y="52"/>
                      <a:pt x="65" y="35"/>
                      <a:pt x="75" y="7"/>
                    </a:cubicBezTo>
                    <a:cubicBezTo>
                      <a:pt x="77" y="2"/>
                      <a:pt x="79" y="0"/>
                      <a:pt x="84" y="1"/>
                    </a:cubicBezTo>
                    <a:cubicBezTo>
                      <a:pt x="99" y="1"/>
                      <a:pt x="114" y="1"/>
                      <a:pt x="130" y="1"/>
                    </a:cubicBezTo>
                    <a:cubicBezTo>
                      <a:pt x="125" y="31"/>
                      <a:pt x="112" y="55"/>
                      <a:pt x="91" y="76"/>
                    </a:cubicBezTo>
                    <a:cubicBezTo>
                      <a:pt x="66" y="100"/>
                      <a:pt x="36" y="113"/>
                      <a:pt x="0" y="113"/>
                    </a:cubicBezTo>
                    <a:close/>
                  </a:path>
                </a:pathLst>
              </a:custGeom>
              <a:grpFill/>
              <a:ln>
                <a:noFill/>
              </a:ln>
            </p:spPr>
            <p:txBody>
              <a:bodyPr vert="horz" wrap="square" lIns="91416" tIns="45708" rIns="91416" bIns="45708" numCol="1" anchor="t" anchorCtr="0" compatLnSpc="1">
                <a:prstTxWarp prst="textNoShape">
                  <a:avLst/>
                </a:prstTxWarp>
              </a:bodyPr>
              <a:lstStyle/>
              <a:p>
                <a:endParaRPr lang="en-GB" sz="3300"/>
              </a:p>
            </p:txBody>
          </p:sp>
          <p:sp>
            <p:nvSpPr>
              <p:cNvPr id="60" name="Freeform 565"/>
              <p:cNvSpPr>
                <a:spLocks/>
              </p:cNvSpPr>
              <p:nvPr/>
            </p:nvSpPr>
            <p:spPr bwMode="auto">
              <a:xfrm>
                <a:off x="5946775" y="5143500"/>
                <a:ext cx="300038" cy="288925"/>
              </a:xfrm>
              <a:custGeom>
                <a:avLst/>
                <a:gdLst>
                  <a:gd name="T0" fmla="*/ 14 w 28"/>
                  <a:gd name="T1" fmla="*/ 0 h 27"/>
                  <a:gd name="T2" fmla="*/ 28 w 28"/>
                  <a:gd name="T3" fmla="*/ 13 h 27"/>
                  <a:gd name="T4" fmla="*/ 14 w 28"/>
                  <a:gd name="T5" fmla="*/ 27 h 27"/>
                  <a:gd name="T6" fmla="*/ 0 w 28"/>
                  <a:gd name="T7" fmla="*/ 14 h 27"/>
                  <a:gd name="T8" fmla="*/ 14 w 28"/>
                  <a:gd name="T9" fmla="*/ 0 h 27"/>
                </a:gdLst>
                <a:ahLst/>
                <a:cxnLst>
                  <a:cxn ang="0">
                    <a:pos x="T0" y="T1"/>
                  </a:cxn>
                  <a:cxn ang="0">
                    <a:pos x="T2" y="T3"/>
                  </a:cxn>
                  <a:cxn ang="0">
                    <a:pos x="T4" y="T5"/>
                  </a:cxn>
                  <a:cxn ang="0">
                    <a:pos x="T6" y="T7"/>
                  </a:cxn>
                  <a:cxn ang="0">
                    <a:pos x="T8" y="T9"/>
                  </a:cxn>
                </a:cxnLst>
                <a:rect l="0" t="0" r="r" b="b"/>
                <a:pathLst>
                  <a:path w="28" h="27">
                    <a:moveTo>
                      <a:pt x="14" y="0"/>
                    </a:moveTo>
                    <a:cubicBezTo>
                      <a:pt x="21" y="0"/>
                      <a:pt x="28" y="6"/>
                      <a:pt x="28" y="13"/>
                    </a:cubicBezTo>
                    <a:cubicBezTo>
                      <a:pt x="28" y="21"/>
                      <a:pt x="22" y="27"/>
                      <a:pt x="14" y="27"/>
                    </a:cubicBezTo>
                    <a:cubicBezTo>
                      <a:pt x="6" y="27"/>
                      <a:pt x="0" y="21"/>
                      <a:pt x="0" y="14"/>
                    </a:cubicBezTo>
                    <a:cubicBezTo>
                      <a:pt x="0" y="6"/>
                      <a:pt x="6" y="0"/>
                      <a:pt x="1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grpSp>
        <p:sp>
          <p:nvSpPr>
            <p:cNvPr id="61" name="TextBox 14"/>
            <p:cNvSpPr txBox="1"/>
            <p:nvPr/>
          </p:nvSpPr>
          <p:spPr>
            <a:xfrm>
              <a:off x="6664393" y="3740586"/>
              <a:ext cx="2802626" cy="646499"/>
            </a:xfrm>
            <a:prstGeom prst="rect">
              <a:avLst/>
            </a:prstGeom>
            <a:solidFill>
              <a:schemeClr val="bg1"/>
            </a:solidFill>
          </p:spPr>
          <p:txBody>
            <a:bodyPr wrap="square" rtlCol="0">
              <a:spAutoFit/>
            </a:bodyPr>
            <a:lstStyle/>
            <a:p>
              <a:r>
                <a:rPr lang="en-US" sz="1200" dirty="0">
                  <a:latin typeface="Verdana"/>
                  <a:cs typeface="Verdana"/>
                </a:rPr>
                <a:t>How is my data protected? </a:t>
              </a:r>
            </a:p>
            <a:p>
              <a:r>
                <a:rPr lang="en-US" sz="1200" dirty="0">
                  <a:latin typeface="Verdana"/>
                  <a:cs typeface="Verdana"/>
                </a:rPr>
                <a:t>How private is it? </a:t>
              </a:r>
            </a:p>
            <a:p>
              <a:r>
                <a:rPr lang="en-US" sz="1200" dirty="0">
                  <a:latin typeface="Verdana"/>
                  <a:cs typeface="Verdana"/>
                </a:rPr>
                <a:t>How exactly is it used?</a:t>
              </a:r>
            </a:p>
          </p:txBody>
        </p:sp>
        <p:sp>
          <p:nvSpPr>
            <p:cNvPr id="62" name="Freeform 48"/>
            <p:cNvSpPr>
              <a:spLocks noEditPoints="1"/>
            </p:cNvSpPr>
            <p:nvPr/>
          </p:nvSpPr>
          <p:spPr bwMode="auto">
            <a:xfrm>
              <a:off x="7994789" y="5572335"/>
              <a:ext cx="846982" cy="976222"/>
            </a:xfrm>
            <a:custGeom>
              <a:avLst/>
              <a:gdLst>
                <a:gd name="T0" fmla="*/ 1 w 517"/>
                <a:gd name="T1" fmla="*/ 596 h 596"/>
                <a:gd name="T2" fmla="*/ 5 w 517"/>
                <a:gd name="T3" fmla="*/ 525 h 596"/>
                <a:gd name="T4" fmla="*/ 69 w 517"/>
                <a:gd name="T5" fmla="*/ 442 h 596"/>
                <a:gd name="T6" fmla="*/ 92 w 517"/>
                <a:gd name="T7" fmla="*/ 223 h 596"/>
                <a:gd name="T8" fmla="*/ 136 w 517"/>
                <a:gd name="T9" fmla="*/ 51 h 596"/>
                <a:gd name="T10" fmla="*/ 264 w 517"/>
                <a:gd name="T11" fmla="*/ 1 h 596"/>
                <a:gd name="T12" fmla="*/ 324 w 517"/>
                <a:gd name="T13" fmla="*/ 26 h 596"/>
                <a:gd name="T14" fmla="*/ 425 w 517"/>
                <a:gd name="T15" fmla="*/ 176 h 596"/>
                <a:gd name="T16" fmla="*/ 425 w 517"/>
                <a:gd name="T17" fmla="*/ 237 h 596"/>
                <a:gd name="T18" fmla="*/ 431 w 517"/>
                <a:gd name="T19" fmla="*/ 408 h 596"/>
                <a:gd name="T20" fmla="*/ 443 w 517"/>
                <a:gd name="T21" fmla="*/ 445 h 596"/>
                <a:gd name="T22" fmla="*/ 514 w 517"/>
                <a:gd name="T23" fmla="*/ 537 h 596"/>
                <a:gd name="T24" fmla="*/ 517 w 517"/>
                <a:gd name="T25" fmla="*/ 596 h 596"/>
                <a:gd name="T26" fmla="*/ 203 w 517"/>
                <a:gd name="T27" fmla="*/ 152 h 596"/>
                <a:gd name="T28" fmla="*/ 142 w 517"/>
                <a:gd name="T29" fmla="*/ 213 h 596"/>
                <a:gd name="T30" fmla="*/ 120 w 517"/>
                <a:gd name="T31" fmla="*/ 239 h 596"/>
                <a:gd name="T32" fmla="*/ 159 w 517"/>
                <a:gd name="T33" fmla="*/ 289 h 596"/>
                <a:gd name="T34" fmla="*/ 272 w 517"/>
                <a:gd name="T35" fmla="*/ 375 h 596"/>
                <a:gd name="T36" fmla="*/ 358 w 517"/>
                <a:gd name="T37" fmla="*/ 287 h 596"/>
                <a:gd name="T38" fmla="*/ 397 w 517"/>
                <a:gd name="T39" fmla="*/ 237 h 596"/>
                <a:gd name="T40" fmla="*/ 365 w 517"/>
                <a:gd name="T41" fmla="*/ 210 h 596"/>
                <a:gd name="T42" fmla="*/ 330 w 517"/>
                <a:gd name="T43" fmla="*/ 147 h 596"/>
                <a:gd name="T44" fmla="*/ 294 w 517"/>
                <a:gd name="T45" fmla="*/ 144 h 596"/>
                <a:gd name="T46" fmla="*/ 242 w 517"/>
                <a:gd name="T47" fmla="*/ 123 h 596"/>
                <a:gd name="T48" fmla="*/ 321 w 517"/>
                <a:gd name="T49" fmla="*/ 568 h 596"/>
                <a:gd name="T50" fmla="*/ 486 w 517"/>
                <a:gd name="T51" fmla="*/ 538 h 596"/>
                <a:gd name="T52" fmla="*/ 402 w 517"/>
                <a:gd name="T53" fmla="*/ 459 h 596"/>
                <a:gd name="T54" fmla="*/ 371 w 517"/>
                <a:gd name="T55" fmla="*/ 482 h 596"/>
                <a:gd name="T56" fmla="*/ 111 w 517"/>
                <a:gd name="T57" fmla="*/ 511 h 596"/>
                <a:gd name="T58" fmla="*/ 118 w 517"/>
                <a:gd name="T59" fmla="*/ 461 h 596"/>
                <a:gd name="T60" fmla="*/ 74 w 517"/>
                <a:gd name="T61" fmla="*/ 476 h 596"/>
                <a:gd name="T62" fmla="*/ 192 w 517"/>
                <a:gd name="T63" fmla="*/ 568 h 596"/>
                <a:gd name="T64" fmla="*/ 257 w 517"/>
                <a:gd name="T65" fmla="*/ 565 h 596"/>
                <a:gd name="T66" fmla="*/ 281 w 517"/>
                <a:gd name="T67" fmla="*/ 401 h 596"/>
                <a:gd name="T68" fmla="*/ 203 w 517"/>
                <a:gd name="T69" fmla="*/ 383 h 596"/>
                <a:gd name="T70" fmla="*/ 257 w 517"/>
                <a:gd name="T71" fmla="*/ 565 h 596"/>
                <a:gd name="T72" fmla="*/ 223 w 517"/>
                <a:gd name="T73" fmla="*/ 555 h 596"/>
                <a:gd name="T74" fmla="*/ 133 w 517"/>
                <a:gd name="T75" fmla="*/ 435 h 596"/>
                <a:gd name="T76" fmla="*/ 155 w 517"/>
                <a:gd name="T77" fmla="*/ 508 h 596"/>
                <a:gd name="T78" fmla="*/ 340 w 517"/>
                <a:gd name="T79" fmla="*/ 406 h 596"/>
                <a:gd name="T80" fmla="*/ 359 w 517"/>
                <a:gd name="T81" fmla="*/ 507 h 596"/>
                <a:gd name="T82" fmla="*/ 381 w 517"/>
                <a:gd name="T83" fmla="*/ 435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7" h="596">
                  <a:moveTo>
                    <a:pt x="517" y="596"/>
                  </a:moveTo>
                  <a:cubicBezTo>
                    <a:pt x="345" y="596"/>
                    <a:pt x="173" y="596"/>
                    <a:pt x="1" y="596"/>
                  </a:cubicBezTo>
                  <a:cubicBezTo>
                    <a:pt x="1" y="596"/>
                    <a:pt x="0" y="595"/>
                    <a:pt x="0" y="595"/>
                  </a:cubicBezTo>
                  <a:cubicBezTo>
                    <a:pt x="0" y="571"/>
                    <a:pt x="0" y="548"/>
                    <a:pt x="5" y="525"/>
                  </a:cubicBezTo>
                  <a:cubicBezTo>
                    <a:pt x="12" y="492"/>
                    <a:pt x="30" y="467"/>
                    <a:pt x="61" y="452"/>
                  </a:cubicBezTo>
                  <a:cubicBezTo>
                    <a:pt x="65" y="449"/>
                    <a:pt x="68" y="446"/>
                    <a:pt x="69" y="442"/>
                  </a:cubicBezTo>
                  <a:cubicBezTo>
                    <a:pt x="78" y="419"/>
                    <a:pt x="82" y="396"/>
                    <a:pt x="84" y="372"/>
                  </a:cubicBezTo>
                  <a:cubicBezTo>
                    <a:pt x="87" y="323"/>
                    <a:pt x="89" y="273"/>
                    <a:pt x="92" y="223"/>
                  </a:cubicBezTo>
                  <a:cubicBezTo>
                    <a:pt x="94" y="187"/>
                    <a:pt x="95" y="150"/>
                    <a:pt x="105" y="115"/>
                  </a:cubicBezTo>
                  <a:cubicBezTo>
                    <a:pt x="112" y="92"/>
                    <a:pt x="121" y="70"/>
                    <a:pt x="136" y="51"/>
                  </a:cubicBezTo>
                  <a:cubicBezTo>
                    <a:pt x="160" y="20"/>
                    <a:pt x="192" y="5"/>
                    <a:pt x="230" y="1"/>
                  </a:cubicBezTo>
                  <a:cubicBezTo>
                    <a:pt x="241" y="0"/>
                    <a:pt x="253" y="0"/>
                    <a:pt x="264" y="1"/>
                  </a:cubicBezTo>
                  <a:cubicBezTo>
                    <a:pt x="283" y="2"/>
                    <a:pt x="300" y="9"/>
                    <a:pt x="314" y="21"/>
                  </a:cubicBezTo>
                  <a:cubicBezTo>
                    <a:pt x="317" y="23"/>
                    <a:pt x="321" y="25"/>
                    <a:pt x="324" y="26"/>
                  </a:cubicBezTo>
                  <a:cubicBezTo>
                    <a:pt x="364" y="30"/>
                    <a:pt x="390" y="50"/>
                    <a:pt x="407" y="86"/>
                  </a:cubicBezTo>
                  <a:cubicBezTo>
                    <a:pt x="420" y="114"/>
                    <a:pt x="424" y="145"/>
                    <a:pt x="425" y="176"/>
                  </a:cubicBezTo>
                  <a:cubicBezTo>
                    <a:pt x="425" y="183"/>
                    <a:pt x="425" y="189"/>
                    <a:pt x="425" y="196"/>
                  </a:cubicBezTo>
                  <a:cubicBezTo>
                    <a:pt x="425" y="210"/>
                    <a:pt x="426" y="223"/>
                    <a:pt x="425" y="237"/>
                  </a:cubicBezTo>
                  <a:cubicBezTo>
                    <a:pt x="425" y="251"/>
                    <a:pt x="424" y="266"/>
                    <a:pt x="424" y="280"/>
                  </a:cubicBezTo>
                  <a:cubicBezTo>
                    <a:pt x="424" y="323"/>
                    <a:pt x="424" y="366"/>
                    <a:pt x="431" y="408"/>
                  </a:cubicBezTo>
                  <a:cubicBezTo>
                    <a:pt x="432" y="419"/>
                    <a:pt x="435" y="428"/>
                    <a:pt x="437" y="438"/>
                  </a:cubicBezTo>
                  <a:cubicBezTo>
                    <a:pt x="438" y="441"/>
                    <a:pt x="441" y="443"/>
                    <a:pt x="443" y="445"/>
                  </a:cubicBezTo>
                  <a:cubicBezTo>
                    <a:pt x="449" y="448"/>
                    <a:pt x="455" y="451"/>
                    <a:pt x="461" y="454"/>
                  </a:cubicBezTo>
                  <a:cubicBezTo>
                    <a:pt x="494" y="472"/>
                    <a:pt x="510" y="501"/>
                    <a:pt x="514" y="537"/>
                  </a:cubicBezTo>
                  <a:cubicBezTo>
                    <a:pt x="517" y="555"/>
                    <a:pt x="516" y="574"/>
                    <a:pt x="517" y="592"/>
                  </a:cubicBezTo>
                  <a:cubicBezTo>
                    <a:pt x="517" y="594"/>
                    <a:pt x="517" y="595"/>
                    <a:pt x="517" y="596"/>
                  </a:cubicBezTo>
                  <a:close/>
                  <a:moveTo>
                    <a:pt x="242" y="123"/>
                  </a:moveTo>
                  <a:cubicBezTo>
                    <a:pt x="231" y="136"/>
                    <a:pt x="218" y="144"/>
                    <a:pt x="203" y="152"/>
                  </a:cubicBezTo>
                  <a:cubicBezTo>
                    <a:pt x="193" y="158"/>
                    <a:pt x="182" y="163"/>
                    <a:pt x="172" y="170"/>
                  </a:cubicBezTo>
                  <a:cubicBezTo>
                    <a:pt x="156" y="180"/>
                    <a:pt x="146" y="194"/>
                    <a:pt x="142" y="213"/>
                  </a:cubicBezTo>
                  <a:cubicBezTo>
                    <a:pt x="142" y="217"/>
                    <a:pt x="139" y="218"/>
                    <a:pt x="135" y="219"/>
                  </a:cubicBezTo>
                  <a:cubicBezTo>
                    <a:pt x="124" y="222"/>
                    <a:pt x="120" y="227"/>
                    <a:pt x="120" y="239"/>
                  </a:cubicBezTo>
                  <a:cubicBezTo>
                    <a:pt x="119" y="259"/>
                    <a:pt x="134" y="278"/>
                    <a:pt x="153" y="283"/>
                  </a:cubicBezTo>
                  <a:cubicBezTo>
                    <a:pt x="156" y="284"/>
                    <a:pt x="158" y="286"/>
                    <a:pt x="159" y="289"/>
                  </a:cubicBezTo>
                  <a:cubicBezTo>
                    <a:pt x="177" y="329"/>
                    <a:pt x="207" y="356"/>
                    <a:pt x="245" y="375"/>
                  </a:cubicBezTo>
                  <a:cubicBezTo>
                    <a:pt x="254" y="380"/>
                    <a:pt x="264" y="380"/>
                    <a:pt x="272" y="375"/>
                  </a:cubicBezTo>
                  <a:cubicBezTo>
                    <a:pt x="284" y="368"/>
                    <a:pt x="296" y="362"/>
                    <a:pt x="306" y="353"/>
                  </a:cubicBezTo>
                  <a:cubicBezTo>
                    <a:pt x="328" y="335"/>
                    <a:pt x="348" y="315"/>
                    <a:pt x="358" y="287"/>
                  </a:cubicBezTo>
                  <a:cubicBezTo>
                    <a:pt x="359" y="286"/>
                    <a:pt x="361" y="284"/>
                    <a:pt x="364" y="283"/>
                  </a:cubicBezTo>
                  <a:cubicBezTo>
                    <a:pt x="383" y="278"/>
                    <a:pt x="398" y="258"/>
                    <a:pt x="397" y="237"/>
                  </a:cubicBezTo>
                  <a:cubicBezTo>
                    <a:pt x="397" y="228"/>
                    <a:pt x="394" y="223"/>
                    <a:pt x="385" y="221"/>
                  </a:cubicBezTo>
                  <a:cubicBezTo>
                    <a:pt x="377" y="219"/>
                    <a:pt x="371" y="215"/>
                    <a:pt x="365" y="210"/>
                  </a:cubicBezTo>
                  <a:cubicBezTo>
                    <a:pt x="353" y="199"/>
                    <a:pt x="345" y="185"/>
                    <a:pt x="339" y="171"/>
                  </a:cubicBezTo>
                  <a:cubicBezTo>
                    <a:pt x="335" y="163"/>
                    <a:pt x="333" y="155"/>
                    <a:pt x="330" y="147"/>
                  </a:cubicBezTo>
                  <a:cubicBezTo>
                    <a:pt x="316" y="163"/>
                    <a:pt x="299" y="173"/>
                    <a:pt x="277" y="180"/>
                  </a:cubicBezTo>
                  <a:cubicBezTo>
                    <a:pt x="286" y="168"/>
                    <a:pt x="293" y="157"/>
                    <a:pt x="294" y="144"/>
                  </a:cubicBezTo>
                  <a:cubicBezTo>
                    <a:pt x="259" y="166"/>
                    <a:pt x="230" y="173"/>
                    <a:pt x="207" y="165"/>
                  </a:cubicBezTo>
                  <a:cubicBezTo>
                    <a:pt x="224" y="155"/>
                    <a:pt x="241" y="146"/>
                    <a:pt x="242" y="123"/>
                  </a:cubicBezTo>
                  <a:close/>
                  <a:moveTo>
                    <a:pt x="402" y="511"/>
                  </a:moveTo>
                  <a:cubicBezTo>
                    <a:pt x="375" y="531"/>
                    <a:pt x="349" y="549"/>
                    <a:pt x="321" y="568"/>
                  </a:cubicBezTo>
                  <a:cubicBezTo>
                    <a:pt x="378" y="568"/>
                    <a:pt x="434" y="568"/>
                    <a:pt x="490" y="568"/>
                  </a:cubicBezTo>
                  <a:cubicBezTo>
                    <a:pt x="489" y="558"/>
                    <a:pt x="488" y="548"/>
                    <a:pt x="486" y="538"/>
                  </a:cubicBezTo>
                  <a:cubicBezTo>
                    <a:pt x="483" y="510"/>
                    <a:pt x="469" y="489"/>
                    <a:pt x="443" y="476"/>
                  </a:cubicBezTo>
                  <a:cubicBezTo>
                    <a:pt x="430" y="470"/>
                    <a:pt x="416" y="464"/>
                    <a:pt x="402" y="459"/>
                  </a:cubicBezTo>
                  <a:cubicBezTo>
                    <a:pt x="400" y="458"/>
                    <a:pt x="397" y="458"/>
                    <a:pt x="396" y="459"/>
                  </a:cubicBezTo>
                  <a:cubicBezTo>
                    <a:pt x="388" y="467"/>
                    <a:pt x="380" y="474"/>
                    <a:pt x="371" y="482"/>
                  </a:cubicBezTo>
                  <a:cubicBezTo>
                    <a:pt x="382" y="492"/>
                    <a:pt x="392" y="501"/>
                    <a:pt x="402" y="511"/>
                  </a:cubicBezTo>
                  <a:close/>
                  <a:moveTo>
                    <a:pt x="111" y="511"/>
                  </a:moveTo>
                  <a:cubicBezTo>
                    <a:pt x="121" y="501"/>
                    <a:pt x="131" y="491"/>
                    <a:pt x="141" y="482"/>
                  </a:cubicBezTo>
                  <a:cubicBezTo>
                    <a:pt x="133" y="474"/>
                    <a:pt x="126" y="467"/>
                    <a:pt x="118" y="461"/>
                  </a:cubicBezTo>
                  <a:cubicBezTo>
                    <a:pt x="117" y="460"/>
                    <a:pt x="114" y="459"/>
                    <a:pt x="113" y="460"/>
                  </a:cubicBezTo>
                  <a:cubicBezTo>
                    <a:pt x="100" y="465"/>
                    <a:pt x="86" y="470"/>
                    <a:pt x="74" y="476"/>
                  </a:cubicBezTo>
                  <a:cubicBezTo>
                    <a:pt x="41" y="493"/>
                    <a:pt x="23" y="531"/>
                    <a:pt x="29" y="568"/>
                  </a:cubicBezTo>
                  <a:cubicBezTo>
                    <a:pt x="83" y="568"/>
                    <a:pt x="136" y="568"/>
                    <a:pt x="192" y="568"/>
                  </a:cubicBezTo>
                  <a:cubicBezTo>
                    <a:pt x="164" y="549"/>
                    <a:pt x="138" y="531"/>
                    <a:pt x="111" y="511"/>
                  </a:cubicBezTo>
                  <a:close/>
                  <a:moveTo>
                    <a:pt x="257" y="565"/>
                  </a:moveTo>
                  <a:cubicBezTo>
                    <a:pt x="278" y="502"/>
                    <a:pt x="299" y="441"/>
                    <a:pt x="319" y="381"/>
                  </a:cubicBezTo>
                  <a:cubicBezTo>
                    <a:pt x="306" y="388"/>
                    <a:pt x="294" y="395"/>
                    <a:pt x="281" y="401"/>
                  </a:cubicBezTo>
                  <a:cubicBezTo>
                    <a:pt x="266" y="409"/>
                    <a:pt x="251" y="408"/>
                    <a:pt x="236" y="401"/>
                  </a:cubicBezTo>
                  <a:cubicBezTo>
                    <a:pt x="225" y="396"/>
                    <a:pt x="214" y="389"/>
                    <a:pt x="203" y="383"/>
                  </a:cubicBezTo>
                  <a:cubicBezTo>
                    <a:pt x="200" y="381"/>
                    <a:pt x="196" y="378"/>
                    <a:pt x="192" y="374"/>
                  </a:cubicBezTo>
                  <a:cubicBezTo>
                    <a:pt x="213" y="438"/>
                    <a:pt x="235" y="501"/>
                    <a:pt x="257" y="565"/>
                  </a:cubicBezTo>
                  <a:close/>
                  <a:moveTo>
                    <a:pt x="222" y="555"/>
                  </a:moveTo>
                  <a:cubicBezTo>
                    <a:pt x="223" y="555"/>
                    <a:pt x="223" y="555"/>
                    <a:pt x="223" y="555"/>
                  </a:cubicBezTo>
                  <a:cubicBezTo>
                    <a:pt x="207" y="506"/>
                    <a:pt x="190" y="456"/>
                    <a:pt x="173" y="406"/>
                  </a:cubicBezTo>
                  <a:cubicBezTo>
                    <a:pt x="159" y="416"/>
                    <a:pt x="146" y="426"/>
                    <a:pt x="133" y="435"/>
                  </a:cubicBezTo>
                  <a:cubicBezTo>
                    <a:pt x="149" y="451"/>
                    <a:pt x="165" y="466"/>
                    <a:pt x="182" y="482"/>
                  </a:cubicBezTo>
                  <a:cubicBezTo>
                    <a:pt x="173" y="490"/>
                    <a:pt x="164" y="499"/>
                    <a:pt x="155" y="508"/>
                  </a:cubicBezTo>
                  <a:cubicBezTo>
                    <a:pt x="178" y="524"/>
                    <a:pt x="200" y="540"/>
                    <a:pt x="222" y="555"/>
                  </a:cubicBezTo>
                  <a:close/>
                  <a:moveTo>
                    <a:pt x="340" y="406"/>
                  </a:moveTo>
                  <a:cubicBezTo>
                    <a:pt x="323" y="457"/>
                    <a:pt x="306" y="506"/>
                    <a:pt x="289" y="557"/>
                  </a:cubicBezTo>
                  <a:cubicBezTo>
                    <a:pt x="313" y="540"/>
                    <a:pt x="335" y="524"/>
                    <a:pt x="359" y="507"/>
                  </a:cubicBezTo>
                  <a:cubicBezTo>
                    <a:pt x="350" y="498"/>
                    <a:pt x="341" y="490"/>
                    <a:pt x="332" y="481"/>
                  </a:cubicBezTo>
                  <a:cubicBezTo>
                    <a:pt x="348" y="466"/>
                    <a:pt x="364" y="451"/>
                    <a:pt x="381" y="435"/>
                  </a:cubicBezTo>
                  <a:cubicBezTo>
                    <a:pt x="367" y="426"/>
                    <a:pt x="354" y="416"/>
                    <a:pt x="340" y="406"/>
                  </a:cubicBez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en-GB" sz="3300"/>
            </a:p>
          </p:txBody>
        </p:sp>
        <p:sp>
          <p:nvSpPr>
            <p:cNvPr id="63" name="Freeform 23"/>
            <p:cNvSpPr>
              <a:spLocks noEditPoints="1"/>
            </p:cNvSpPr>
            <p:nvPr/>
          </p:nvSpPr>
          <p:spPr bwMode="auto">
            <a:xfrm>
              <a:off x="7992061" y="5134708"/>
              <a:ext cx="323110" cy="394139"/>
            </a:xfrm>
            <a:custGeom>
              <a:avLst/>
              <a:gdLst>
                <a:gd name="T0" fmla="*/ 1320 w 2705"/>
                <a:gd name="T1" fmla="*/ 1965 h 3516"/>
                <a:gd name="T2" fmla="*/ 1206 w 2705"/>
                <a:gd name="T3" fmla="*/ 1996 h 3516"/>
                <a:gd name="T4" fmla="*/ 1115 w 2705"/>
                <a:gd name="T5" fmla="*/ 2071 h 3516"/>
                <a:gd name="T6" fmla="*/ 1061 w 2705"/>
                <a:gd name="T7" fmla="*/ 2177 h 3516"/>
                <a:gd name="T8" fmla="*/ 1051 w 2705"/>
                <a:gd name="T9" fmla="*/ 2298 h 3516"/>
                <a:gd name="T10" fmla="*/ 1089 w 2705"/>
                <a:gd name="T11" fmla="*/ 2406 h 3516"/>
                <a:gd name="T12" fmla="*/ 1135 w 2705"/>
                <a:gd name="T13" fmla="*/ 2952 h 3516"/>
                <a:gd name="T14" fmla="*/ 1157 w 2705"/>
                <a:gd name="T15" fmla="*/ 3016 h 3516"/>
                <a:gd name="T16" fmla="*/ 1214 w 2705"/>
                <a:gd name="T17" fmla="*/ 3052 h 3516"/>
                <a:gd name="T18" fmla="*/ 1490 w 2705"/>
                <a:gd name="T19" fmla="*/ 3052 h 3516"/>
                <a:gd name="T20" fmla="*/ 1547 w 2705"/>
                <a:gd name="T21" fmla="*/ 3016 h 3516"/>
                <a:gd name="T22" fmla="*/ 1570 w 2705"/>
                <a:gd name="T23" fmla="*/ 2952 h 3516"/>
                <a:gd name="T24" fmla="*/ 1616 w 2705"/>
                <a:gd name="T25" fmla="*/ 2406 h 3516"/>
                <a:gd name="T26" fmla="*/ 1653 w 2705"/>
                <a:gd name="T27" fmla="*/ 2298 h 3516"/>
                <a:gd name="T28" fmla="*/ 1643 w 2705"/>
                <a:gd name="T29" fmla="*/ 2177 h 3516"/>
                <a:gd name="T30" fmla="*/ 1590 w 2705"/>
                <a:gd name="T31" fmla="*/ 2071 h 3516"/>
                <a:gd name="T32" fmla="*/ 1499 w 2705"/>
                <a:gd name="T33" fmla="*/ 1996 h 3516"/>
                <a:gd name="T34" fmla="*/ 1384 w 2705"/>
                <a:gd name="T35" fmla="*/ 1965 h 3516"/>
                <a:gd name="T36" fmla="*/ 1352 w 2705"/>
                <a:gd name="T37" fmla="*/ 454 h 3516"/>
                <a:gd name="T38" fmla="*/ 1163 w 2705"/>
                <a:gd name="T39" fmla="*/ 484 h 3516"/>
                <a:gd name="T40" fmla="*/ 995 w 2705"/>
                <a:gd name="T41" fmla="*/ 565 h 3516"/>
                <a:gd name="T42" fmla="*/ 859 w 2705"/>
                <a:gd name="T43" fmla="*/ 690 h 3516"/>
                <a:gd name="T44" fmla="*/ 762 w 2705"/>
                <a:gd name="T45" fmla="*/ 850 h 3516"/>
                <a:gd name="T46" fmla="*/ 715 w 2705"/>
                <a:gd name="T47" fmla="*/ 1034 h 3516"/>
                <a:gd name="T48" fmla="*/ 1993 w 2705"/>
                <a:gd name="T49" fmla="*/ 1420 h 3516"/>
                <a:gd name="T50" fmla="*/ 1979 w 2705"/>
                <a:gd name="T51" fmla="*/ 971 h 3516"/>
                <a:gd name="T52" fmla="*/ 1914 w 2705"/>
                <a:gd name="T53" fmla="*/ 793 h 3516"/>
                <a:gd name="T54" fmla="*/ 1804 w 2705"/>
                <a:gd name="T55" fmla="*/ 644 h 3516"/>
                <a:gd name="T56" fmla="*/ 1657 w 2705"/>
                <a:gd name="T57" fmla="*/ 533 h 3516"/>
                <a:gd name="T58" fmla="*/ 1481 w 2705"/>
                <a:gd name="T59" fmla="*/ 468 h 3516"/>
                <a:gd name="T60" fmla="*/ 1351 w 2705"/>
                <a:gd name="T61" fmla="*/ 0 h 3516"/>
                <a:gd name="T62" fmla="*/ 1384 w 2705"/>
                <a:gd name="T63" fmla="*/ 0 h 3516"/>
                <a:gd name="T64" fmla="*/ 1628 w 2705"/>
                <a:gd name="T65" fmla="*/ 34 h 3516"/>
                <a:gd name="T66" fmla="*/ 1852 w 2705"/>
                <a:gd name="T67" fmla="*/ 119 h 3516"/>
                <a:gd name="T68" fmla="*/ 2048 w 2705"/>
                <a:gd name="T69" fmla="*/ 251 h 3516"/>
                <a:gd name="T70" fmla="*/ 2212 w 2705"/>
                <a:gd name="T71" fmla="*/ 422 h 3516"/>
                <a:gd name="T72" fmla="*/ 2337 w 2705"/>
                <a:gd name="T73" fmla="*/ 624 h 3516"/>
                <a:gd name="T74" fmla="*/ 2417 w 2705"/>
                <a:gd name="T75" fmla="*/ 853 h 3516"/>
                <a:gd name="T76" fmla="*/ 2444 w 2705"/>
                <a:gd name="T77" fmla="*/ 1100 h 3516"/>
                <a:gd name="T78" fmla="*/ 2544 w 2705"/>
                <a:gd name="T79" fmla="*/ 1423 h 3516"/>
                <a:gd name="T80" fmla="*/ 2625 w 2705"/>
                <a:gd name="T81" fmla="*/ 1467 h 3516"/>
                <a:gd name="T82" fmla="*/ 2683 w 2705"/>
                <a:gd name="T83" fmla="*/ 1551 h 3516"/>
                <a:gd name="T84" fmla="*/ 2705 w 2705"/>
                <a:gd name="T85" fmla="*/ 1664 h 3516"/>
                <a:gd name="T86" fmla="*/ 2695 w 2705"/>
                <a:gd name="T87" fmla="*/ 3349 h 3516"/>
                <a:gd name="T88" fmla="*/ 2648 w 2705"/>
                <a:gd name="T89" fmla="*/ 3444 h 3516"/>
                <a:gd name="T90" fmla="*/ 2573 w 2705"/>
                <a:gd name="T91" fmla="*/ 3504 h 3516"/>
                <a:gd name="T92" fmla="*/ 192 w 2705"/>
                <a:gd name="T93" fmla="*/ 3516 h 3516"/>
                <a:gd name="T94" fmla="*/ 104 w 2705"/>
                <a:gd name="T95" fmla="*/ 3489 h 3516"/>
                <a:gd name="T96" fmla="*/ 37 w 2705"/>
                <a:gd name="T97" fmla="*/ 3416 h 3516"/>
                <a:gd name="T98" fmla="*/ 2 w 2705"/>
                <a:gd name="T99" fmla="*/ 3311 h 3516"/>
                <a:gd name="T100" fmla="*/ 2 w 2705"/>
                <a:gd name="T101" fmla="*/ 1624 h 3516"/>
                <a:gd name="T102" fmla="*/ 37 w 2705"/>
                <a:gd name="T103" fmla="*/ 1520 h 3516"/>
                <a:gd name="T104" fmla="*/ 104 w 2705"/>
                <a:gd name="T105" fmla="*/ 1448 h 3516"/>
                <a:gd name="T106" fmla="*/ 192 w 2705"/>
                <a:gd name="T107" fmla="*/ 1420 h 3516"/>
                <a:gd name="T108" fmla="*/ 263 w 2705"/>
                <a:gd name="T109" fmla="*/ 1015 h 3516"/>
                <a:gd name="T110" fmla="*/ 309 w 2705"/>
                <a:gd name="T111" fmla="*/ 774 h 3516"/>
                <a:gd name="T112" fmla="*/ 405 w 2705"/>
                <a:gd name="T113" fmla="*/ 553 h 3516"/>
                <a:gd name="T114" fmla="*/ 543 w 2705"/>
                <a:gd name="T115" fmla="*/ 361 h 3516"/>
                <a:gd name="T116" fmla="*/ 718 w 2705"/>
                <a:gd name="T117" fmla="*/ 203 h 3516"/>
                <a:gd name="T118" fmla="*/ 924 w 2705"/>
                <a:gd name="T119" fmla="*/ 86 h 3516"/>
                <a:gd name="T120" fmla="*/ 1155 w 2705"/>
                <a:gd name="T121" fmla="*/ 16 h 3516"/>
                <a:gd name="T122" fmla="*/ 1335 w 2705"/>
                <a:gd name="T123" fmla="*/ 0 h 3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5" h="3516">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1"/>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3300"/>
            </a:p>
          </p:txBody>
        </p:sp>
      </p:grpSp>
      <p:grpSp>
        <p:nvGrpSpPr>
          <p:cNvPr id="111" name="Group 110"/>
          <p:cNvGrpSpPr/>
          <p:nvPr/>
        </p:nvGrpSpPr>
        <p:grpSpPr>
          <a:xfrm>
            <a:off x="783369" y="3307203"/>
            <a:ext cx="3763666" cy="2876124"/>
            <a:chOff x="-521700" y="3949596"/>
            <a:chExt cx="3764647" cy="2876873"/>
          </a:xfrm>
        </p:grpSpPr>
        <p:cxnSp>
          <p:nvCxnSpPr>
            <p:cNvPr id="97" name="Straight Connector 208"/>
            <p:cNvCxnSpPr>
              <a:cxnSpLocks/>
              <a:stCxn id="33" idx="2"/>
            </p:cNvCxnSpPr>
            <p:nvPr/>
          </p:nvCxnSpPr>
          <p:spPr>
            <a:xfrm flipH="1" flipV="1">
              <a:off x="2247599" y="4311396"/>
              <a:ext cx="995348" cy="210744"/>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sp>
          <p:nvSpPr>
            <p:cNvPr id="99" name="TextBox 12"/>
            <p:cNvSpPr txBox="1"/>
            <p:nvPr/>
          </p:nvSpPr>
          <p:spPr>
            <a:xfrm>
              <a:off x="-521700" y="3999832"/>
              <a:ext cx="2672668" cy="831213"/>
            </a:xfrm>
            <a:prstGeom prst="rect">
              <a:avLst/>
            </a:prstGeom>
            <a:solidFill>
              <a:schemeClr val="bg1"/>
            </a:solidFill>
          </p:spPr>
          <p:txBody>
            <a:bodyPr wrap="square" rtlCol="0">
              <a:spAutoFit/>
            </a:bodyPr>
            <a:lstStyle/>
            <a:p>
              <a:pPr algn="r"/>
              <a:r>
                <a:rPr lang="en-US" sz="1200" dirty="0">
                  <a:latin typeface="Verdana"/>
                  <a:cs typeface="Verdana"/>
                </a:rPr>
                <a:t>What is the </a:t>
              </a:r>
              <a:r>
                <a:rPr lang="en-US" sz="1200" dirty="0" err="1">
                  <a:latin typeface="Verdana"/>
                  <a:cs typeface="Verdana"/>
                </a:rPr>
                <a:t>hyperplane</a:t>
              </a:r>
              <a:r>
                <a:rPr lang="en-US" sz="1200" dirty="0">
                  <a:latin typeface="Verdana"/>
                  <a:cs typeface="Verdana"/>
                </a:rPr>
                <a:t> that best separates two classes of points in multidimensional space?</a:t>
              </a:r>
            </a:p>
          </p:txBody>
        </p:sp>
        <p:grpSp>
          <p:nvGrpSpPr>
            <p:cNvPr id="100" name="Grouper 17"/>
            <p:cNvGrpSpPr/>
            <p:nvPr/>
          </p:nvGrpSpPr>
          <p:grpSpPr>
            <a:xfrm>
              <a:off x="412933" y="5769888"/>
              <a:ext cx="897408" cy="1056581"/>
              <a:chOff x="182470" y="1835884"/>
              <a:chExt cx="1473799" cy="1786020"/>
            </a:xfrm>
          </p:grpSpPr>
          <p:grpSp>
            <p:nvGrpSpPr>
              <p:cNvPr id="101" name="Groupe 55"/>
              <p:cNvGrpSpPr/>
              <p:nvPr/>
            </p:nvGrpSpPr>
            <p:grpSpPr>
              <a:xfrm>
                <a:off x="182470" y="2774781"/>
                <a:ext cx="1473799" cy="847123"/>
                <a:chOff x="3759718" y="1376901"/>
                <a:chExt cx="6007100" cy="3452813"/>
              </a:xfrm>
            </p:grpSpPr>
            <p:sp>
              <p:nvSpPr>
                <p:cNvPr id="103" name="Freeform 10"/>
                <p:cNvSpPr>
                  <a:spLocks noEditPoints="1"/>
                </p:cNvSpPr>
                <p:nvPr/>
              </p:nvSpPr>
              <p:spPr bwMode="auto">
                <a:xfrm>
                  <a:off x="3759718" y="1376901"/>
                  <a:ext cx="6007100" cy="3452813"/>
                </a:xfrm>
                <a:custGeom>
                  <a:avLst/>
                  <a:gdLst>
                    <a:gd name="T0" fmla="*/ 0 w 533"/>
                    <a:gd name="T1" fmla="*/ 306 h 306"/>
                    <a:gd name="T2" fmla="*/ 4 w 533"/>
                    <a:gd name="T3" fmla="*/ 272 h 306"/>
                    <a:gd name="T4" fmla="*/ 13 w 533"/>
                    <a:gd name="T5" fmla="*/ 197 h 306"/>
                    <a:gd name="T6" fmla="*/ 27 w 533"/>
                    <a:gd name="T7" fmla="*/ 108 h 306"/>
                    <a:gd name="T8" fmla="*/ 37 w 533"/>
                    <a:gd name="T9" fmla="*/ 75 h 306"/>
                    <a:gd name="T10" fmla="*/ 74 w 533"/>
                    <a:gd name="T11" fmla="*/ 35 h 306"/>
                    <a:gd name="T12" fmla="*/ 146 w 533"/>
                    <a:gd name="T13" fmla="*/ 8 h 306"/>
                    <a:gd name="T14" fmla="*/ 168 w 533"/>
                    <a:gd name="T15" fmla="*/ 2 h 306"/>
                    <a:gd name="T16" fmla="*/ 185 w 533"/>
                    <a:gd name="T17" fmla="*/ 10 h 306"/>
                    <a:gd name="T18" fmla="*/ 262 w 533"/>
                    <a:gd name="T19" fmla="*/ 107 h 306"/>
                    <a:gd name="T20" fmla="*/ 271 w 533"/>
                    <a:gd name="T21" fmla="*/ 107 h 306"/>
                    <a:gd name="T22" fmla="*/ 348 w 533"/>
                    <a:gd name="T23" fmla="*/ 9 h 306"/>
                    <a:gd name="T24" fmla="*/ 363 w 533"/>
                    <a:gd name="T25" fmla="*/ 2 h 306"/>
                    <a:gd name="T26" fmla="*/ 464 w 533"/>
                    <a:gd name="T27" fmla="*/ 37 h 306"/>
                    <a:gd name="T28" fmla="*/ 501 w 533"/>
                    <a:gd name="T29" fmla="*/ 89 h 306"/>
                    <a:gd name="T30" fmla="*/ 519 w 533"/>
                    <a:gd name="T31" fmla="*/ 186 h 306"/>
                    <a:gd name="T32" fmla="*/ 530 w 533"/>
                    <a:gd name="T33" fmla="*/ 277 h 306"/>
                    <a:gd name="T34" fmla="*/ 533 w 533"/>
                    <a:gd name="T35" fmla="*/ 306 h 306"/>
                    <a:gd name="T36" fmla="*/ 0 w 533"/>
                    <a:gd name="T37" fmla="*/ 306 h 306"/>
                    <a:gd name="T38" fmla="*/ 249 w 533"/>
                    <a:gd name="T39" fmla="*/ 130 h 306"/>
                    <a:gd name="T40" fmla="*/ 249 w 533"/>
                    <a:gd name="T41" fmla="*/ 127 h 306"/>
                    <a:gd name="T42" fmla="*/ 237 w 533"/>
                    <a:gd name="T43" fmla="*/ 116 h 306"/>
                    <a:gd name="T44" fmla="*/ 176 w 533"/>
                    <a:gd name="T45" fmla="*/ 43 h 306"/>
                    <a:gd name="T46" fmla="*/ 150 w 533"/>
                    <a:gd name="T47" fmla="*/ 33 h 306"/>
                    <a:gd name="T48" fmla="*/ 84 w 533"/>
                    <a:gd name="T49" fmla="*/ 57 h 306"/>
                    <a:gd name="T50" fmla="*/ 60 w 533"/>
                    <a:gd name="T51" fmla="*/ 83 h 306"/>
                    <a:gd name="T52" fmla="*/ 50 w 533"/>
                    <a:gd name="T53" fmla="*/ 117 h 306"/>
                    <a:gd name="T54" fmla="*/ 36 w 533"/>
                    <a:gd name="T55" fmla="*/ 205 h 306"/>
                    <a:gd name="T56" fmla="*/ 29 w 533"/>
                    <a:gd name="T57" fmla="*/ 274 h 306"/>
                    <a:gd name="T58" fmla="*/ 36 w 533"/>
                    <a:gd name="T59" fmla="*/ 282 h 306"/>
                    <a:gd name="T60" fmla="*/ 494 w 533"/>
                    <a:gd name="T61" fmla="*/ 281 h 306"/>
                    <a:gd name="T62" fmla="*/ 504 w 533"/>
                    <a:gd name="T63" fmla="*/ 268 h 306"/>
                    <a:gd name="T64" fmla="*/ 491 w 533"/>
                    <a:gd name="T65" fmla="*/ 160 h 306"/>
                    <a:gd name="T66" fmla="*/ 473 w 533"/>
                    <a:gd name="T67" fmla="*/ 83 h 306"/>
                    <a:gd name="T68" fmla="*/ 451 w 533"/>
                    <a:gd name="T69" fmla="*/ 58 h 306"/>
                    <a:gd name="T70" fmla="*/ 370 w 533"/>
                    <a:gd name="T71" fmla="*/ 29 h 306"/>
                    <a:gd name="T72" fmla="*/ 364 w 533"/>
                    <a:gd name="T73" fmla="*/ 33 h 306"/>
                    <a:gd name="T74" fmla="*/ 348 w 533"/>
                    <a:gd name="T75" fmla="*/ 58 h 306"/>
                    <a:gd name="T76" fmla="*/ 256 w 533"/>
                    <a:gd name="T77" fmla="*/ 155 h 306"/>
                    <a:gd name="T78" fmla="*/ 240 w 533"/>
                    <a:gd name="T79" fmla="*/ 154 h 306"/>
                    <a:gd name="T80" fmla="*/ 239 w 533"/>
                    <a:gd name="T81" fmla="*/ 138 h 306"/>
                    <a:gd name="T82" fmla="*/ 249 w 533"/>
                    <a:gd name="T83" fmla="*/ 13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3" h="306">
                      <a:moveTo>
                        <a:pt x="0" y="306"/>
                      </a:moveTo>
                      <a:cubicBezTo>
                        <a:pt x="1" y="295"/>
                        <a:pt x="3" y="284"/>
                        <a:pt x="4" y="272"/>
                      </a:cubicBezTo>
                      <a:cubicBezTo>
                        <a:pt x="7" y="247"/>
                        <a:pt x="9" y="222"/>
                        <a:pt x="13" y="197"/>
                      </a:cubicBezTo>
                      <a:cubicBezTo>
                        <a:pt x="17" y="167"/>
                        <a:pt x="22" y="138"/>
                        <a:pt x="27" y="108"/>
                      </a:cubicBezTo>
                      <a:cubicBezTo>
                        <a:pt x="30" y="97"/>
                        <a:pt x="34" y="86"/>
                        <a:pt x="37" y="75"/>
                      </a:cubicBezTo>
                      <a:cubicBezTo>
                        <a:pt x="43" y="56"/>
                        <a:pt x="56" y="42"/>
                        <a:pt x="74" y="35"/>
                      </a:cubicBezTo>
                      <a:cubicBezTo>
                        <a:pt x="98" y="25"/>
                        <a:pt x="122" y="17"/>
                        <a:pt x="146" y="8"/>
                      </a:cubicBezTo>
                      <a:cubicBezTo>
                        <a:pt x="153" y="6"/>
                        <a:pt x="160" y="4"/>
                        <a:pt x="168" y="2"/>
                      </a:cubicBezTo>
                      <a:cubicBezTo>
                        <a:pt x="177" y="0"/>
                        <a:pt x="182" y="2"/>
                        <a:pt x="185" y="10"/>
                      </a:cubicBezTo>
                      <a:cubicBezTo>
                        <a:pt x="203" y="49"/>
                        <a:pt x="232" y="79"/>
                        <a:pt x="262" y="107"/>
                      </a:cubicBezTo>
                      <a:cubicBezTo>
                        <a:pt x="265" y="110"/>
                        <a:pt x="268" y="110"/>
                        <a:pt x="271" y="107"/>
                      </a:cubicBezTo>
                      <a:cubicBezTo>
                        <a:pt x="302" y="78"/>
                        <a:pt x="331" y="48"/>
                        <a:pt x="348" y="9"/>
                      </a:cubicBezTo>
                      <a:cubicBezTo>
                        <a:pt x="351" y="3"/>
                        <a:pt x="357" y="0"/>
                        <a:pt x="363" y="2"/>
                      </a:cubicBezTo>
                      <a:cubicBezTo>
                        <a:pt x="397" y="11"/>
                        <a:pt x="432" y="20"/>
                        <a:pt x="464" y="37"/>
                      </a:cubicBezTo>
                      <a:cubicBezTo>
                        <a:pt x="485" y="48"/>
                        <a:pt x="495" y="67"/>
                        <a:pt x="501" y="89"/>
                      </a:cubicBezTo>
                      <a:cubicBezTo>
                        <a:pt x="510" y="121"/>
                        <a:pt x="515" y="153"/>
                        <a:pt x="519" y="186"/>
                      </a:cubicBezTo>
                      <a:cubicBezTo>
                        <a:pt x="523" y="217"/>
                        <a:pt x="526" y="247"/>
                        <a:pt x="530" y="277"/>
                      </a:cubicBezTo>
                      <a:cubicBezTo>
                        <a:pt x="531" y="287"/>
                        <a:pt x="532" y="297"/>
                        <a:pt x="533" y="306"/>
                      </a:cubicBezTo>
                      <a:cubicBezTo>
                        <a:pt x="356" y="306"/>
                        <a:pt x="178" y="306"/>
                        <a:pt x="0" y="306"/>
                      </a:cubicBezTo>
                      <a:close/>
                      <a:moveTo>
                        <a:pt x="249" y="130"/>
                      </a:moveTo>
                      <a:cubicBezTo>
                        <a:pt x="249" y="129"/>
                        <a:pt x="249" y="128"/>
                        <a:pt x="249" y="127"/>
                      </a:cubicBezTo>
                      <a:cubicBezTo>
                        <a:pt x="245" y="123"/>
                        <a:pt x="241" y="120"/>
                        <a:pt x="237" y="116"/>
                      </a:cubicBezTo>
                      <a:cubicBezTo>
                        <a:pt x="214" y="94"/>
                        <a:pt x="191" y="71"/>
                        <a:pt x="176" y="43"/>
                      </a:cubicBezTo>
                      <a:cubicBezTo>
                        <a:pt x="167" y="28"/>
                        <a:pt x="167" y="27"/>
                        <a:pt x="150" y="33"/>
                      </a:cubicBezTo>
                      <a:cubicBezTo>
                        <a:pt x="128" y="40"/>
                        <a:pt x="105" y="48"/>
                        <a:pt x="84" y="57"/>
                      </a:cubicBezTo>
                      <a:cubicBezTo>
                        <a:pt x="72" y="62"/>
                        <a:pt x="64" y="71"/>
                        <a:pt x="60" y="83"/>
                      </a:cubicBezTo>
                      <a:cubicBezTo>
                        <a:pt x="57" y="94"/>
                        <a:pt x="52" y="106"/>
                        <a:pt x="50" y="117"/>
                      </a:cubicBezTo>
                      <a:cubicBezTo>
                        <a:pt x="45" y="147"/>
                        <a:pt x="40" y="176"/>
                        <a:pt x="36" y="205"/>
                      </a:cubicBezTo>
                      <a:cubicBezTo>
                        <a:pt x="33" y="228"/>
                        <a:pt x="31" y="251"/>
                        <a:pt x="29" y="274"/>
                      </a:cubicBezTo>
                      <a:cubicBezTo>
                        <a:pt x="28" y="280"/>
                        <a:pt x="30" y="282"/>
                        <a:pt x="36" y="282"/>
                      </a:cubicBezTo>
                      <a:cubicBezTo>
                        <a:pt x="188" y="281"/>
                        <a:pt x="341" y="281"/>
                        <a:pt x="494" y="281"/>
                      </a:cubicBezTo>
                      <a:cubicBezTo>
                        <a:pt x="506" y="281"/>
                        <a:pt x="506" y="281"/>
                        <a:pt x="504" y="268"/>
                      </a:cubicBezTo>
                      <a:cubicBezTo>
                        <a:pt x="500" y="232"/>
                        <a:pt x="497" y="196"/>
                        <a:pt x="491" y="160"/>
                      </a:cubicBezTo>
                      <a:cubicBezTo>
                        <a:pt x="487" y="134"/>
                        <a:pt x="479" y="109"/>
                        <a:pt x="473" y="83"/>
                      </a:cubicBezTo>
                      <a:cubicBezTo>
                        <a:pt x="470" y="71"/>
                        <a:pt x="462" y="63"/>
                        <a:pt x="451" y="58"/>
                      </a:cubicBezTo>
                      <a:cubicBezTo>
                        <a:pt x="426" y="44"/>
                        <a:pt x="398" y="37"/>
                        <a:pt x="370" y="29"/>
                      </a:cubicBezTo>
                      <a:cubicBezTo>
                        <a:pt x="368" y="29"/>
                        <a:pt x="365" y="31"/>
                        <a:pt x="364" y="33"/>
                      </a:cubicBezTo>
                      <a:cubicBezTo>
                        <a:pt x="358" y="41"/>
                        <a:pt x="354" y="50"/>
                        <a:pt x="348" y="58"/>
                      </a:cubicBezTo>
                      <a:cubicBezTo>
                        <a:pt x="323" y="95"/>
                        <a:pt x="288" y="124"/>
                        <a:pt x="256" y="155"/>
                      </a:cubicBezTo>
                      <a:cubicBezTo>
                        <a:pt x="251" y="160"/>
                        <a:pt x="244" y="159"/>
                        <a:pt x="240" y="154"/>
                      </a:cubicBezTo>
                      <a:cubicBezTo>
                        <a:pt x="236" y="150"/>
                        <a:pt x="235" y="143"/>
                        <a:pt x="239" y="138"/>
                      </a:cubicBezTo>
                      <a:cubicBezTo>
                        <a:pt x="242" y="135"/>
                        <a:pt x="246" y="133"/>
                        <a:pt x="249" y="130"/>
                      </a:cubicBez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en-GB" sz="3300"/>
                </a:p>
              </p:txBody>
            </p:sp>
            <p:sp>
              <p:nvSpPr>
                <p:cNvPr id="104" name="Freeform 12"/>
                <p:cNvSpPr>
                  <a:spLocks/>
                </p:cNvSpPr>
                <p:nvPr/>
              </p:nvSpPr>
              <p:spPr bwMode="auto">
                <a:xfrm>
                  <a:off x="6891338" y="3603625"/>
                  <a:ext cx="957263" cy="238125"/>
                </a:xfrm>
                <a:custGeom>
                  <a:avLst/>
                  <a:gdLst>
                    <a:gd name="T0" fmla="*/ 42 w 85"/>
                    <a:gd name="T1" fmla="*/ 0 h 21"/>
                    <a:gd name="T2" fmla="*/ 78 w 85"/>
                    <a:gd name="T3" fmla="*/ 0 h 21"/>
                    <a:gd name="T4" fmla="*/ 84 w 85"/>
                    <a:gd name="T5" fmla="*/ 6 h 21"/>
                    <a:gd name="T6" fmla="*/ 71 w 85"/>
                    <a:gd name="T7" fmla="*/ 19 h 21"/>
                    <a:gd name="T8" fmla="*/ 8 w 85"/>
                    <a:gd name="T9" fmla="*/ 19 h 21"/>
                    <a:gd name="T10" fmla="*/ 1 w 85"/>
                    <a:gd name="T11" fmla="*/ 12 h 21"/>
                    <a:gd name="T12" fmla="*/ 1 w 85"/>
                    <a:gd name="T13" fmla="*/ 6 h 21"/>
                    <a:gd name="T14" fmla="*/ 7 w 85"/>
                    <a:gd name="T15" fmla="*/ 0 h 21"/>
                    <a:gd name="T16" fmla="*/ 42 w 8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
                      <a:moveTo>
                        <a:pt x="42" y="0"/>
                      </a:moveTo>
                      <a:cubicBezTo>
                        <a:pt x="54" y="0"/>
                        <a:pt x="66" y="0"/>
                        <a:pt x="78" y="0"/>
                      </a:cubicBezTo>
                      <a:cubicBezTo>
                        <a:pt x="82" y="0"/>
                        <a:pt x="84" y="2"/>
                        <a:pt x="84" y="6"/>
                      </a:cubicBezTo>
                      <a:cubicBezTo>
                        <a:pt x="83" y="21"/>
                        <a:pt x="85" y="19"/>
                        <a:pt x="71" y="19"/>
                      </a:cubicBezTo>
                      <a:cubicBezTo>
                        <a:pt x="50" y="19"/>
                        <a:pt x="29" y="19"/>
                        <a:pt x="8" y="19"/>
                      </a:cubicBezTo>
                      <a:cubicBezTo>
                        <a:pt x="2" y="20"/>
                        <a:pt x="0" y="18"/>
                        <a:pt x="1" y="12"/>
                      </a:cubicBezTo>
                      <a:cubicBezTo>
                        <a:pt x="1" y="10"/>
                        <a:pt x="1" y="8"/>
                        <a:pt x="1" y="6"/>
                      </a:cubicBezTo>
                      <a:cubicBezTo>
                        <a:pt x="0" y="1"/>
                        <a:pt x="3" y="0"/>
                        <a:pt x="7" y="0"/>
                      </a:cubicBezTo>
                      <a:cubicBezTo>
                        <a:pt x="19" y="0"/>
                        <a:pt x="31" y="0"/>
                        <a:pt x="42" y="0"/>
                      </a:cubicBez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en-GB" sz="3300"/>
                </a:p>
              </p:txBody>
            </p:sp>
          </p:grpSp>
          <p:sp>
            <p:nvSpPr>
              <p:cNvPr id="102" name="Freeform 20"/>
              <p:cNvSpPr>
                <a:spLocks noEditPoints="1"/>
              </p:cNvSpPr>
              <p:nvPr/>
            </p:nvSpPr>
            <p:spPr bwMode="auto">
              <a:xfrm>
                <a:off x="485097" y="1835884"/>
                <a:ext cx="864260" cy="971076"/>
              </a:xfrm>
              <a:custGeom>
                <a:avLst/>
                <a:gdLst>
                  <a:gd name="T0" fmla="*/ 331 w 350"/>
                  <a:gd name="T1" fmla="*/ 134 h 393"/>
                  <a:gd name="T2" fmla="*/ 327 w 350"/>
                  <a:gd name="T3" fmla="*/ 169 h 393"/>
                  <a:gd name="T4" fmla="*/ 328 w 350"/>
                  <a:gd name="T5" fmla="*/ 175 h 393"/>
                  <a:gd name="T6" fmla="*/ 344 w 350"/>
                  <a:gd name="T7" fmla="*/ 235 h 393"/>
                  <a:gd name="T8" fmla="*/ 303 w 350"/>
                  <a:gd name="T9" fmla="*/ 287 h 393"/>
                  <a:gd name="T10" fmla="*/ 298 w 350"/>
                  <a:gd name="T11" fmla="*/ 293 h 393"/>
                  <a:gd name="T12" fmla="*/ 236 w 350"/>
                  <a:gd name="T13" fmla="*/ 370 h 393"/>
                  <a:gd name="T14" fmla="*/ 188 w 350"/>
                  <a:gd name="T15" fmla="*/ 390 h 393"/>
                  <a:gd name="T16" fmla="*/ 123 w 350"/>
                  <a:gd name="T17" fmla="*/ 372 h 393"/>
                  <a:gd name="T18" fmla="*/ 57 w 350"/>
                  <a:gd name="T19" fmla="*/ 293 h 393"/>
                  <a:gd name="T20" fmla="*/ 50 w 350"/>
                  <a:gd name="T21" fmla="*/ 286 h 393"/>
                  <a:gd name="T22" fmla="*/ 15 w 350"/>
                  <a:gd name="T23" fmla="*/ 190 h 393"/>
                  <a:gd name="T24" fmla="*/ 23 w 350"/>
                  <a:gd name="T25" fmla="*/ 179 h 393"/>
                  <a:gd name="T26" fmla="*/ 30 w 350"/>
                  <a:gd name="T27" fmla="*/ 163 h 393"/>
                  <a:gd name="T28" fmla="*/ 50 w 350"/>
                  <a:gd name="T29" fmla="*/ 73 h 393"/>
                  <a:gd name="T30" fmla="*/ 182 w 350"/>
                  <a:gd name="T31" fmla="*/ 1 h 393"/>
                  <a:gd name="T32" fmla="*/ 285 w 350"/>
                  <a:gd name="T33" fmla="*/ 46 h 393"/>
                  <a:gd name="T34" fmla="*/ 290 w 350"/>
                  <a:gd name="T35" fmla="*/ 50 h 393"/>
                  <a:gd name="T36" fmla="*/ 330 w 350"/>
                  <a:gd name="T37" fmla="*/ 118 h 393"/>
                  <a:gd name="T38" fmla="*/ 331 w 350"/>
                  <a:gd name="T39" fmla="*/ 134 h 393"/>
                  <a:gd name="T40" fmla="*/ 331 w 350"/>
                  <a:gd name="T41" fmla="*/ 134 h 393"/>
                  <a:gd name="T42" fmla="*/ 140 w 350"/>
                  <a:gd name="T43" fmla="*/ 121 h 393"/>
                  <a:gd name="T44" fmla="*/ 138 w 350"/>
                  <a:gd name="T45" fmla="*/ 118 h 393"/>
                  <a:gd name="T46" fmla="*/ 100 w 350"/>
                  <a:gd name="T47" fmla="*/ 126 h 393"/>
                  <a:gd name="T48" fmla="*/ 75 w 350"/>
                  <a:gd name="T49" fmla="*/ 149 h 393"/>
                  <a:gd name="T50" fmla="*/ 62 w 350"/>
                  <a:gd name="T51" fmla="*/ 188 h 393"/>
                  <a:gd name="T52" fmla="*/ 54 w 350"/>
                  <a:gd name="T53" fmla="*/ 196 h 393"/>
                  <a:gd name="T54" fmla="*/ 39 w 350"/>
                  <a:gd name="T55" fmla="*/ 211 h 393"/>
                  <a:gd name="T56" fmla="*/ 72 w 350"/>
                  <a:gd name="T57" fmla="*/ 262 h 393"/>
                  <a:gd name="T58" fmla="*/ 80 w 350"/>
                  <a:gd name="T59" fmla="*/ 269 h 393"/>
                  <a:gd name="T60" fmla="*/ 135 w 350"/>
                  <a:gd name="T61" fmla="*/ 344 h 393"/>
                  <a:gd name="T62" fmla="*/ 221 w 350"/>
                  <a:gd name="T63" fmla="*/ 344 h 393"/>
                  <a:gd name="T64" fmla="*/ 276 w 350"/>
                  <a:gd name="T65" fmla="*/ 268 h 393"/>
                  <a:gd name="T66" fmla="*/ 282 w 350"/>
                  <a:gd name="T67" fmla="*/ 262 h 393"/>
                  <a:gd name="T68" fmla="*/ 316 w 350"/>
                  <a:gd name="T69" fmla="*/ 215 h 393"/>
                  <a:gd name="T70" fmla="*/ 301 w 350"/>
                  <a:gd name="T71" fmla="*/ 196 h 393"/>
                  <a:gd name="T72" fmla="*/ 295 w 350"/>
                  <a:gd name="T73" fmla="*/ 194 h 393"/>
                  <a:gd name="T74" fmla="*/ 296 w 350"/>
                  <a:gd name="T75" fmla="*/ 193 h 393"/>
                  <a:gd name="T76" fmla="*/ 288 w 350"/>
                  <a:gd name="T77" fmla="*/ 173 h 393"/>
                  <a:gd name="T78" fmla="*/ 271 w 350"/>
                  <a:gd name="T79" fmla="*/ 147 h 393"/>
                  <a:gd name="T80" fmla="*/ 261 w 350"/>
                  <a:gd name="T81" fmla="*/ 82 h 393"/>
                  <a:gd name="T82" fmla="*/ 212 w 350"/>
                  <a:gd name="T83" fmla="*/ 125 h 393"/>
                  <a:gd name="T84" fmla="*/ 150 w 350"/>
                  <a:gd name="T85" fmla="*/ 155 h 393"/>
                  <a:gd name="T86" fmla="*/ 183 w 350"/>
                  <a:gd name="T87" fmla="*/ 108 h 393"/>
                  <a:gd name="T88" fmla="*/ 118 w 350"/>
                  <a:gd name="T89" fmla="*/ 150 h 393"/>
                  <a:gd name="T90" fmla="*/ 140 w 350"/>
                  <a:gd name="T91" fmla="*/ 12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0" h="393">
                    <a:moveTo>
                      <a:pt x="331" y="134"/>
                    </a:moveTo>
                    <a:cubicBezTo>
                      <a:pt x="330" y="146"/>
                      <a:pt x="328" y="157"/>
                      <a:pt x="327" y="169"/>
                    </a:cubicBezTo>
                    <a:cubicBezTo>
                      <a:pt x="326" y="171"/>
                      <a:pt x="327" y="174"/>
                      <a:pt x="328" y="175"/>
                    </a:cubicBezTo>
                    <a:cubicBezTo>
                      <a:pt x="346" y="192"/>
                      <a:pt x="350" y="212"/>
                      <a:pt x="344" y="235"/>
                    </a:cubicBezTo>
                    <a:cubicBezTo>
                      <a:pt x="337" y="257"/>
                      <a:pt x="326" y="277"/>
                      <a:pt x="303" y="287"/>
                    </a:cubicBezTo>
                    <a:cubicBezTo>
                      <a:pt x="301" y="288"/>
                      <a:pt x="300" y="291"/>
                      <a:pt x="298" y="293"/>
                    </a:cubicBezTo>
                    <a:cubicBezTo>
                      <a:pt x="284" y="324"/>
                      <a:pt x="263" y="350"/>
                      <a:pt x="236" y="370"/>
                    </a:cubicBezTo>
                    <a:cubicBezTo>
                      <a:pt x="221" y="380"/>
                      <a:pt x="206" y="388"/>
                      <a:pt x="188" y="390"/>
                    </a:cubicBezTo>
                    <a:cubicBezTo>
                      <a:pt x="164" y="393"/>
                      <a:pt x="143" y="385"/>
                      <a:pt x="123" y="372"/>
                    </a:cubicBezTo>
                    <a:cubicBezTo>
                      <a:pt x="94" y="352"/>
                      <a:pt x="73" y="325"/>
                      <a:pt x="57" y="293"/>
                    </a:cubicBezTo>
                    <a:cubicBezTo>
                      <a:pt x="56" y="290"/>
                      <a:pt x="53" y="287"/>
                      <a:pt x="50" y="286"/>
                    </a:cubicBezTo>
                    <a:cubicBezTo>
                      <a:pt x="17" y="270"/>
                      <a:pt x="0" y="221"/>
                      <a:pt x="15" y="190"/>
                    </a:cubicBezTo>
                    <a:cubicBezTo>
                      <a:pt x="17" y="186"/>
                      <a:pt x="20" y="182"/>
                      <a:pt x="23" y="179"/>
                    </a:cubicBezTo>
                    <a:cubicBezTo>
                      <a:pt x="29" y="175"/>
                      <a:pt x="30" y="169"/>
                      <a:pt x="30" y="163"/>
                    </a:cubicBezTo>
                    <a:cubicBezTo>
                      <a:pt x="30" y="131"/>
                      <a:pt x="34" y="101"/>
                      <a:pt x="50" y="73"/>
                    </a:cubicBezTo>
                    <a:cubicBezTo>
                      <a:pt x="80" y="23"/>
                      <a:pt x="124" y="0"/>
                      <a:pt x="182" y="1"/>
                    </a:cubicBezTo>
                    <a:cubicBezTo>
                      <a:pt x="222" y="2"/>
                      <a:pt x="257" y="16"/>
                      <a:pt x="285" y="46"/>
                    </a:cubicBezTo>
                    <a:cubicBezTo>
                      <a:pt x="287" y="47"/>
                      <a:pt x="288" y="49"/>
                      <a:pt x="290" y="50"/>
                    </a:cubicBezTo>
                    <a:cubicBezTo>
                      <a:pt x="315" y="66"/>
                      <a:pt x="326" y="90"/>
                      <a:pt x="330" y="118"/>
                    </a:cubicBezTo>
                    <a:cubicBezTo>
                      <a:pt x="330" y="123"/>
                      <a:pt x="330" y="128"/>
                      <a:pt x="331" y="134"/>
                    </a:cubicBezTo>
                    <a:cubicBezTo>
                      <a:pt x="331" y="134"/>
                      <a:pt x="331" y="134"/>
                      <a:pt x="331" y="134"/>
                    </a:cubicBezTo>
                    <a:close/>
                    <a:moveTo>
                      <a:pt x="140" y="121"/>
                    </a:moveTo>
                    <a:cubicBezTo>
                      <a:pt x="139" y="120"/>
                      <a:pt x="139" y="119"/>
                      <a:pt x="138" y="118"/>
                    </a:cubicBezTo>
                    <a:cubicBezTo>
                      <a:pt x="125" y="121"/>
                      <a:pt x="113" y="123"/>
                      <a:pt x="100" y="126"/>
                    </a:cubicBezTo>
                    <a:cubicBezTo>
                      <a:pt x="88" y="130"/>
                      <a:pt x="79" y="138"/>
                      <a:pt x="75" y="149"/>
                    </a:cubicBezTo>
                    <a:cubicBezTo>
                      <a:pt x="70" y="162"/>
                      <a:pt x="66" y="175"/>
                      <a:pt x="62" y="188"/>
                    </a:cubicBezTo>
                    <a:cubicBezTo>
                      <a:pt x="61" y="193"/>
                      <a:pt x="59" y="196"/>
                      <a:pt x="54" y="196"/>
                    </a:cubicBezTo>
                    <a:cubicBezTo>
                      <a:pt x="45" y="197"/>
                      <a:pt x="41" y="203"/>
                      <a:pt x="39" y="211"/>
                    </a:cubicBezTo>
                    <a:cubicBezTo>
                      <a:pt x="35" y="231"/>
                      <a:pt x="52" y="257"/>
                      <a:pt x="72" y="262"/>
                    </a:cubicBezTo>
                    <a:cubicBezTo>
                      <a:pt x="76" y="263"/>
                      <a:pt x="78" y="264"/>
                      <a:pt x="80" y="269"/>
                    </a:cubicBezTo>
                    <a:cubicBezTo>
                      <a:pt x="90" y="299"/>
                      <a:pt x="109" y="324"/>
                      <a:pt x="135" y="344"/>
                    </a:cubicBezTo>
                    <a:cubicBezTo>
                      <a:pt x="164" y="366"/>
                      <a:pt x="191" y="367"/>
                      <a:pt x="221" y="344"/>
                    </a:cubicBezTo>
                    <a:cubicBezTo>
                      <a:pt x="246" y="324"/>
                      <a:pt x="265" y="299"/>
                      <a:pt x="276" y="268"/>
                    </a:cubicBezTo>
                    <a:cubicBezTo>
                      <a:pt x="277" y="266"/>
                      <a:pt x="280" y="263"/>
                      <a:pt x="282" y="262"/>
                    </a:cubicBezTo>
                    <a:cubicBezTo>
                      <a:pt x="303" y="256"/>
                      <a:pt x="317" y="236"/>
                      <a:pt x="316" y="215"/>
                    </a:cubicBezTo>
                    <a:cubicBezTo>
                      <a:pt x="316" y="204"/>
                      <a:pt x="312" y="199"/>
                      <a:pt x="301" y="196"/>
                    </a:cubicBezTo>
                    <a:cubicBezTo>
                      <a:pt x="299" y="195"/>
                      <a:pt x="297" y="195"/>
                      <a:pt x="295" y="194"/>
                    </a:cubicBezTo>
                    <a:cubicBezTo>
                      <a:pt x="295" y="194"/>
                      <a:pt x="296" y="193"/>
                      <a:pt x="296" y="193"/>
                    </a:cubicBezTo>
                    <a:cubicBezTo>
                      <a:pt x="293" y="186"/>
                      <a:pt x="291" y="180"/>
                      <a:pt x="288" y="173"/>
                    </a:cubicBezTo>
                    <a:cubicBezTo>
                      <a:pt x="283" y="164"/>
                      <a:pt x="276" y="156"/>
                      <a:pt x="271" y="147"/>
                    </a:cubicBezTo>
                    <a:cubicBezTo>
                      <a:pt x="259" y="127"/>
                      <a:pt x="255" y="104"/>
                      <a:pt x="261" y="82"/>
                    </a:cubicBezTo>
                    <a:cubicBezTo>
                      <a:pt x="245" y="96"/>
                      <a:pt x="229" y="112"/>
                      <a:pt x="212" y="125"/>
                    </a:cubicBezTo>
                    <a:cubicBezTo>
                      <a:pt x="194" y="139"/>
                      <a:pt x="174" y="149"/>
                      <a:pt x="150" y="155"/>
                    </a:cubicBezTo>
                    <a:cubicBezTo>
                      <a:pt x="167" y="142"/>
                      <a:pt x="181" y="129"/>
                      <a:pt x="183" y="108"/>
                    </a:cubicBezTo>
                    <a:cubicBezTo>
                      <a:pt x="168" y="132"/>
                      <a:pt x="145" y="145"/>
                      <a:pt x="118" y="150"/>
                    </a:cubicBezTo>
                    <a:cubicBezTo>
                      <a:pt x="125" y="140"/>
                      <a:pt x="133" y="131"/>
                      <a:pt x="140" y="121"/>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grpSp>
        <p:pic>
          <p:nvPicPr>
            <p:cNvPr id="105" name="Image 16"/>
            <p:cNvPicPr>
              <a:picLocks noChangeAspect="1"/>
            </p:cNvPicPr>
            <p:nvPr/>
          </p:nvPicPr>
          <p:blipFill>
            <a:blip r:embed="rId3">
              <a:alphaModFix amt="30000"/>
            </a:blip>
            <a:stretch>
              <a:fillRect/>
            </a:stretch>
          </p:blipFill>
          <p:spPr>
            <a:xfrm>
              <a:off x="569099" y="4644982"/>
              <a:ext cx="2055022" cy="1702929"/>
            </a:xfrm>
            <a:prstGeom prst="rect">
              <a:avLst/>
            </a:prstGeom>
          </p:spPr>
        </p:pic>
        <p:pic>
          <p:nvPicPr>
            <p:cNvPr id="106" name="Image 9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14692" y="4794424"/>
              <a:ext cx="1441614" cy="846777"/>
            </a:xfrm>
            <a:prstGeom prst="ellipse">
              <a:avLst/>
            </a:prstGeom>
          </p:spPr>
        </p:pic>
        <p:cxnSp>
          <p:nvCxnSpPr>
            <p:cNvPr id="98" name="Straight Connector 209"/>
            <p:cNvCxnSpPr>
              <a:cxnSpLocks/>
            </p:cNvCxnSpPr>
            <p:nvPr/>
          </p:nvCxnSpPr>
          <p:spPr>
            <a:xfrm flipV="1">
              <a:off x="2232465" y="3949596"/>
              <a:ext cx="4182" cy="716137"/>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20819" y="866864"/>
            <a:ext cx="5804296" cy="2284690"/>
            <a:chOff x="-96790" y="1204460"/>
            <a:chExt cx="5805808" cy="2285285"/>
          </a:xfrm>
        </p:grpSpPr>
        <p:cxnSp>
          <p:nvCxnSpPr>
            <p:cNvPr id="65" name="Straight Connector 212"/>
            <p:cNvCxnSpPr>
              <a:cxnSpLocks/>
            </p:cNvCxnSpPr>
            <p:nvPr/>
          </p:nvCxnSpPr>
          <p:spPr>
            <a:xfrm flipH="1" flipV="1">
              <a:off x="4099495" y="1918780"/>
              <a:ext cx="1609523" cy="665399"/>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15"/>
            <p:cNvSpPr txBox="1"/>
            <p:nvPr/>
          </p:nvSpPr>
          <p:spPr>
            <a:xfrm>
              <a:off x="1858833" y="1537999"/>
              <a:ext cx="2306427" cy="831213"/>
            </a:xfrm>
            <a:prstGeom prst="rect">
              <a:avLst/>
            </a:prstGeom>
            <a:noFill/>
          </p:spPr>
          <p:txBody>
            <a:bodyPr wrap="square" rtlCol="0">
              <a:spAutoFit/>
            </a:bodyPr>
            <a:lstStyle/>
            <a:p>
              <a:r>
                <a:rPr lang="en-US" sz="1200" dirty="0">
                  <a:latin typeface="Verdana"/>
                  <a:cs typeface="Verdana"/>
                </a:rPr>
                <a:t>How can I best match the right drug with the right dosage to the right patient at the right time?</a:t>
              </a:r>
            </a:p>
          </p:txBody>
        </p:sp>
        <p:pic>
          <p:nvPicPr>
            <p:cNvPr id="64" name="Image 94"/>
            <p:cNvPicPr>
              <a:picLocks noChangeAspect="1"/>
            </p:cNvPicPr>
            <p:nvPr/>
          </p:nvPicPr>
          <p:blipFill>
            <a:blip r:embed="rId3">
              <a:alphaModFix amt="31000"/>
            </a:blip>
            <a:stretch>
              <a:fillRect/>
            </a:stretch>
          </p:blipFill>
          <p:spPr>
            <a:xfrm flipH="1">
              <a:off x="-96790" y="1204460"/>
              <a:ext cx="2127282" cy="1795012"/>
            </a:xfrm>
            <a:prstGeom prst="rect">
              <a:avLst/>
            </a:prstGeom>
          </p:spPr>
        </p:pic>
        <p:cxnSp>
          <p:nvCxnSpPr>
            <p:cNvPr id="66" name="Straight Connector 213"/>
            <p:cNvCxnSpPr>
              <a:cxnSpLocks/>
            </p:cNvCxnSpPr>
            <p:nvPr/>
          </p:nvCxnSpPr>
          <p:spPr>
            <a:xfrm>
              <a:off x="4099495" y="1489606"/>
              <a:ext cx="0" cy="937357"/>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nvGrpSpPr>
            <p:cNvPr id="68" name="Grouper 15"/>
            <p:cNvGrpSpPr/>
            <p:nvPr/>
          </p:nvGrpSpPr>
          <p:grpSpPr>
            <a:xfrm>
              <a:off x="1244436" y="2503618"/>
              <a:ext cx="855196" cy="986127"/>
              <a:chOff x="2007054" y="4469966"/>
              <a:chExt cx="1498534" cy="1727960"/>
            </a:xfrm>
            <a:solidFill>
              <a:schemeClr val="accent2"/>
            </a:solidFill>
          </p:grpSpPr>
          <p:sp>
            <p:nvSpPr>
              <p:cNvPr id="69" name="Freeform 68"/>
              <p:cNvSpPr>
                <a:spLocks noEditPoints="1"/>
              </p:cNvSpPr>
              <p:nvPr/>
            </p:nvSpPr>
            <p:spPr bwMode="auto">
              <a:xfrm>
                <a:off x="2007054" y="5378959"/>
                <a:ext cx="1498534" cy="818967"/>
              </a:xfrm>
              <a:custGeom>
                <a:avLst/>
                <a:gdLst>
                  <a:gd name="T0" fmla="*/ 173 w 382"/>
                  <a:gd name="T1" fmla="*/ 62 h 209"/>
                  <a:gd name="T2" fmla="*/ 166 w 382"/>
                  <a:gd name="T3" fmla="*/ 43 h 209"/>
                  <a:gd name="T4" fmla="*/ 177 w 382"/>
                  <a:gd name="T5" fmla="*/ 19 h 209"/>
                  <a:gd name="T6" fmla="*/ 210 w 382"/>
                  <a:gd name="T7" fmla="*/ 60 h 209"/>
                  <a:gd name="T8" fmla="*/ 212 w 382"/>
                  <a:gd name="T9" fmla="*/ 74 h 209"/>
                  <a:gd name="T10" fmla="*/ 251 w 382"/>
                  <a:gd name="T11" fmla="*/ 7 h 209"/>
                  <a:gd name="T12" fmla="*/ 312 w 382"/>
                  <a:gd name="T13" fmla="*/ 31 h 209"/>
                  <a:gd name="T14" fmla="*/ 366 w 382"/>
                  <a:gd name="T15" fmla="*/ 78 h 209"/>
                  <a:gd name="T16" fmla="*/ 381 w 382"/>
                  <a:gd name="T17" fmla="*/ 176 h 209"/>
                  <a:gd name="T18" fmla="*/ 348 w 382"/>
                  <a:gd name="T19" fmla="*/ 209 h 209"/>
                  <a:gd name="T20" fmla="*/ 5 w 382"/>
                  <a:gd name="T21" fmla="*/ 195 h 209"/>
                  <a:gd name="T22" fmla="*/ 15 w 382"/>
                  <a:gd name="T23" fmla="*/ 79 h 209"/>
                  <a:gd name="T24" fmla="*/ 75 w 382"/>
                  <a:gd name="T25" fmla="*/ 28 h 209"/>
                  <a:gd name="T26" fmla="*/ 130 w 382"/>
                  <a:gd name="T27" fmla="*/ 6 h 209"/>
                  <a:gd name="T28" fmla="*/ 169 w 382"/>
                  <a:gd name="T29" fmla="*/ 74 h 209"/>
                  <a:gd name="T30" fmla="*/ 299 w 382"/>
                  <a:gd name="T31" fmla="*/ 66 h 209"/>
                  <a:gd name="T32" fmla="*/ 307 w 382"/>
                  <a:gd name="T33" fmla="*/ 133 h 209"/>
                  <a:gd name="T34" fmla="*/ 283 w 382"/>
                  <a:gd name="T35" fmla="*/ 150 h 209"/>
                  <a:gd name="T36" fmla="*/ 270 w 382"/>
                  <a:gd name="T37" fmla="*/ 137 h 209"/>
                  <a:gd name="T38" fmla="*/ 291 w 382"/>
                  <a:gd name="T39" fmla="*/ 135 h 209"/>
                  <a:gd name="T40" fmla="*/ 296 w 382"/>
                  <a:gd name="T41" fmla="*/ 102 h 209"/>
                  <a:gd name="T42" fmla="*/ 273 w 382"/>
                  <a:gd name="T43" fmla="*/ 77 h 209"/>
                  <a:gd name="T44" fmla="*/ 247 w 382"/>
                  <a:gd name="T45" fmla="*/ 114 h 209"/>
                  <a:gd name="T46" fmla="*/ 261 w 382"/>
                  <a:gd name="T47" fmla="*/ 129 h 209"/>
                  <a:gd name="T48" fmla="*/ 243 w 382"/>
                  <a:gd name="T49" fmla="*/ 138 h 209"/>
                  <a:gd name="T50" fmla="*/ 233 w 382"/>
                  <a:gd name="T51" fmla="*/ 111 h 209"/>
                  <a:gd name="T52" fmla="*/ 283 w 382"/>
                  <a:gd name="T53" fmla="*/ 60 h 209"/>
                  <a:gd name="T54" fmla="*/ 292 w 382"/>
                  <a:gd name="T55" fmla="*/ 41 h 209"/>
                  <a:gd name="T56" fmla="*/ 269 w 382"/>
                  <a:gd name="T57" fmla="*/ 25 h 209"/>
                  <a:gd name="T58" fmla="*/ 258 w 382"/>
                  <a:gd name="T59" fmla="*/ 23 h 209"/>
                  <a:gd name="T60" fmla="*/ 181 w 382"/>
                  <a:gd name="T61" fmla="*/ 122 h 209"/>
                  <a:gd name="T62" fmla="*/ 121 w 382"/>
                  <a:gd name="T63" fmla="*/ 20 h 209"/>
                  <a:gd name="T64" fmla="*/ 90 w 382"/>
                  <a:gd name="T65" fmla="*/ 41 h 209"/>
                  <a:gd name="T66" fmla="*/ 116 w 382"/>
                  <a:gd name="T67" fmla="*/ 105 h 209"/>
                  <a:gd name="T68" fmla="*/ 126 w 382"/>
                  <a:gd name="T69" fmla="*/ 137 h 209"/>
                  <a:gd name="T70" fmla="*/ 99 w 382"/>
                  <a:gd name="T71" fmla="*/ 116 h 209"/>
                  <a:gd name="T72" fmla="*/ 78 w 382"/>
                  <a:gd name="T73" fmla="*/ 58 h 209"/>
                  <a:gd name="T74" fmla="*/ 53 w 382"/>
                  <a:gd name="T75" fmla="*/ 54 h 209"/>
                  <a:gd name="T76" fmla="*/ 14 w 382"/>
                  <a:gd name="T77" fmla="*/ 179 h 209"/>
                  <a:gd name="T78" fmla="*/ 34 w 382"/>
                  <a:gd name="T79" fmla="*/ 195 h 209"/>
                  <a:gd name="T80" fmla="*/ 351 w 382"/>
                  <a:gd name="T81" fmla="*/ 195 h 209"/>
                  <a:gd name="T82" fmla="*/ 363 w 382"/>
                  <a:gd name="T83" fmla="*/ 125 h 209"/>
                  <a:gd name="T84" fmla="*/ 336 w 382"/>
                  <a:gd name="T85" fmla="*/ 59 h 209"/>
                  <a:gd name="T86" fmla="*/ 307 w 382"/>
                  <a:gd name="T87" fmla="*/ 44 h 209"/>
                  <a:gd name="T88" fmla="*/ 191 w 382"/>
                  <a:gd name="T89" fmla="*/ 110 h 209"/>
                  <a:gd name="T90" fmla="*/ 201 w 382"/>
                  <a:gd name="T91" fmla="*/ 90 h 209"/>
                  <a:gd name="T92" fmla="*/ 193 w 382"/>
                  <a:gd name="T93" fmla="*/ 66 h 209"/>
                  <a:gd name="T94" fmla="*/ 186 w 382"/>
                  <a:gd name="T95" fmla="*/ 69 h 209"/>
                  <a:gd name="T96" fmla="*/ 180 w 382"/>
                  <a:gd name="T97" fmla="*/ 92 h 209"/>
                  <a:gd name="T98" fmla="*/ 179 w 382"/>
                  <a:gd name="T99" fmla="*/ 41 h 209"/>
                  <a:gd name="T100" fmla="*/ 189 w 382"/>
                  <a:gd name="T101" fmla="*/ 52 h 209"/>
                  <a:gd name="T102" fmla="*/ 200 w 382"/>
                  <a:gd name="T103" fmla="*/ 34 h 209"/>
                  <a:gd name="T104" fmla="*/ 181 w 382"/>
                  <a:gd name="T105" fmla="*/ 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2" h="209">
                    <a:moveTo>
                      <a:pt x="169" y="74"/>
                    </a:moveTo>
                    <a:cubicBezTo>
                      <a:pt x="171" y="69"/>
                      <a:pt x="172" y="66"/>
                      <a:pt x="173" y="62"/>
                    </a:cubicBezTo>
                    <a:cubicBezTo>
                      <a:pt x="173" y="61"/>
                      <a:pt x="172" y="60"/>
                      <a:pt x="172" y="60"/>
                    </a:cubicBezTo>
                    <a:cubicBezTo>
                      <a:pt x="167" y="55"/>
                      <a:pt x="166" y="49"/>
                      <a:pt x="166" y="43"/>
                    </a:cubicBezTo>
                    <a:cubicBezTo>
                      <a:pt x="165" y="37"/>
                      <a:pt x="165" y="30"/>
                      <a:pt x="170" y="25"/>
                    </a:cubicBezTo>
                    <a:cubicBezTo>
                      <a:pt x="172" y="23"/>
                      <a:pt x="174" y="20"/>
                      <a:pt x="177" y="19"/>
                    </a:cubicBezTo>
                    <a:cubicBezTo>
                      <a:pt x="188" y="14"/>
                      <a:pt x="207" y="14"/>
                      <a:pt x="214" y="28"/>
                    </a:cubicBezTo>
                    <a:cubicBezTo>
                      <a:pt x="218" y="37"/>
                      <a:pt x="216" y="52"/>
                      <a:pt x="210" y="60"/>
                    </a:cubicBezTo>
                    <a:cubicBezTo>
                      <a:pt x="209" y="60"/>
                      <a:pt x="209" y="62"/>
                      <a:pt x="209" y="62"/>
                    </a:cubicBezTo>
                    <a:cubicBezTo>
                      <a:pt x="210" y="66"/>
                      <a:pt x="211" y="69"/>
                      <a:pt x="212" y="74"/>
                    </a:cubicBezTo>
                    <a:cubicBezTo>
                      <a:pt x="213" y="72"/>
                      <a:pt x="213" y="71"/>
                      <a:pt x="214" y="70"/>
                    </a:cubicBezTo>
                    <a:cubicBezTo>
                      <a:pt x="226" y="49"/>
                      <a:pt x="238" y="28"/>
                      <a:pt x="251" y="7"/>
                    </a:cubicBezTo>
                    <a:cubicBezTo>
                      <a:pt x="254" y="0"/>
                      <a:pt x="258" y="0"/>
                      <a:pt x="264" y="4"/>
                    </a:cubicBezTo>
                    <a:cubicBezTo>
                      <a:pt x="279" y="15"/>
                      <a:pt x="295" y="23"/>
                      <a:pt x="312" y="31"/>
                    </a:cubicBezTo>
                    <a:cubicBezTo>
                      <a:pt x="321" y="34"/>
                      <a:pt x="329" y="38"/>
                      <a:pt x="337" y="43"/>
                    </a:cubicBezTo>
                    <a:cubicBezTo>
                      <a:pt x="352" y="50"/>
                      <a:pt x="361" y="63"/>
                      <a:pt x="366" y="78"/>
                    </a:cubicBezTo>
                    <a:cubicBezTo>
                      <a:pt x="373" y="96"/>
                      <a:pt x="377" y="115"/>
                      <a:pt x="379" y="134"/>
                    </a:cubicBezTo>
                    <a:cubicBezTo>
                      <a:pt x="380" y="148"/>
                      <a:pt x="381" y="162"/>
                      <a:pt x="381" y="176"/>
                    </a:cubicBezTo>
                    <a:cubicBezTo>
                      <a:pt x="382" y="195"/>
                      <a:pt x="368" y="208"/>
                      <a:pt x="349" y="209"/>
                    </a:cubicBezTo>
                    <a:cubicBezTo>
                      <a:pt x="349" y="209"/>
                      <a:pt x="348" y="209"/>
                      <a:pt x="348" y="209"/>
                    </a:cubicBezTo>
                    <a:cubicBezTo>
                      <a:pt x="243" y="209"/>
                      <a:pt x="138" y="209"/>
                      <a:pt x="34" y="209"/>
                    </a:cubicBezTo>
                    <a:cubicBezTo>
                      <a:pt x="22" y="209"/>
                      <a:pt x="12" y="205"/>
                      <a:pt x="5" y="195"/>
                    </a:cubicBezTo>
                    <a:cubicBezTo>
                      <a:pt x="2" y="190"/>
                      <a:pt x="0" y="185"/>
                      <a:pt x="0" y="180"/>
                    </a:cubicBezTo>
                    <a:cubicBezTo>
                      <a:pt x="0" y="145"/>
                      <a:pt x="4" y="111"/>
                      <a:pt x="15" y="79"/>
                    </a:cubicBezTo>
                    <a:cubicBezTo>
                      <a:pt x="20" y="63"/>
                      <a:pt x="30" y="50"/>
                      <a:pt x="45" y="42"/>
                    </a:cubicBezTo>
                    <a:cubicBezTo>
                      <a:pt x="55" y="37"/>
                      <a:pt x="65" y="33"/>
                      <a:pt x="75" y="28"/>
                    </a:cubicBezTo>
                    <a:cubicBezTo>
                      <a:pt x="90" y="21"/>
                      <a:pt x="105" y="13"/>
                      <a:pt x="119" y="3"/>
                    </a:cubicBezTo>
                    <a:cubicBezTo>
                      <a:pt x="123" y="0"/>
                      <a:pt x="127" y="1"/>
                      <a:pt x="130" y="6"/>
                    </a:cubicBezTo>
                    <a:cubicBezTo>
                      <a:pt x="142" y="27"/>
                      <a:pt x="155" y="48"/>
                      <a:pt x="167" y="69"/>
                    </a:cubicBezTo>
                    <a:cubicBezTo>
                      <a:pt x="168" y="70"/>
                      <a:pt x="168" y="72"/>
                      <a:pt x="169" y="74"/>
                    </a:cubicBezTo>
                    <a:close/>
                    <a:moveTo>
                      <a:pt x="298" y="66"/>
                    </a:moveTo>
                    <a:cubicBezTo>
                      <a:pt x="298" y="66"/>
                      <a:pt x="298" y="66"/>
                      <a:pt x="299" y="66"/>
                    </a:cubicBezTo>
                    <a:cubicBezTo>
                      <a:pt x="309" y="75"/>
                      <a:pt x="312" y="86"/>
                      <a:pt x="310" y="99"/>
                    </a:cubicBezTo>
                    <a:cubicBezTo>
                      <a:pt x="309" y="110"/>
                      <a:pt x="308" y="121"/>
                      <a:pt x="307" y="133"/>
                    </a:cubicBezTo>
                    <a:cubicBezTo>
                      <a:pt x="306" y="144"/>
                      <a:pt x="300" y="149"/>
                      <a:pt x="289" y="150"/>
                    </a:cubicBezTo>
                    <a:cubicBezTo>
                      <a:pt x="287" y="150"/>
                      <a:pt x="285" y="150"/>
                      <a:pt x="283" y="150"/>
                    </a:cubicBezTo>
                    <a:cubicBezTo>
                      <a:pt x="279" y="152"/>
                      <a:pt x="275" y="151"/>
                      <a:pt x="272" y="148"/>
                    </a:cubicBezTo>
                    <a:cubicBezTo>
                      <a:pt x="270" y="145"/>
                      <a:pt x="269" y="141"/>
                      <a:pt x="270" y="137"/>
                    </a:cubicBezTo>
                    <a:cubicBezTo>
                      <a:pt x="272" y="130"/>
                      <a:pt x="281" y="129"/>
                      <a:pt x="287" y="134"/>
                    </a:cubicBezTo>
                    <a:cubicBezTo>
                      <a:pt x="288" y="135"/>
                      <a:pt x="290" y="135"/>
                      <a:pt x="291" y="135"/>
                    </a:cubicBezTo>
                    <a:cubicBezTo>
                      <a:pt x="292" y="135"/>
                      <a:pt x="292" y="133"/>
                      <a:pt x="292" y="132"/>
                    </a:cubicBezTo>
                    <a:cubicBezTo>
                      <a:pt x="294" y="122"/>
                      <a:pt x="295" y="112"/>
                      <a:pt x="296" y="102"/>
                    </a:cubicBezTo>
                    <a:cubicBezTo>
                      <a:pt x="296" y="96"/>
                      <a:pt x="297" y="91"/>
                      <a:pt x="295" y="85"/>
                    </a:cubicBezTo>
                    <a:cubicBezTo>
                      <a:pt x="292" y="75"/>
                      <a:pt x="281" y="71"/>
                      <a:pt x="273" y="77"/>
                    </a:cubicBezTo>
                    <a:cubicBezTo>
                      <a:pt x="269" y="79"/>
                      <a:pt x="266" y="82"/>
                      <a:pt x="264" y="86"/>
                    </a:cubicBezTo>
                    <a:cubicBezTo>
                      <a:pt x="258" y="95"/>
                      <a:pt x="253" y="105"/>
                      <a:pt x="247" y="114"/>
                    </a:cubicBezTo>
                    <a:cubicBezTo>
                      <a:pt x="243" y="121"/>
                      <a:pt x="243" y="121"/>
                      <a:pt x="251" y="121"/>
                    </a:cubicBezTo>
                    <a:cubicBezTo>
                      <a:pt x="256" y="122"/>
                      <a:pt x="260" y="125"/>
                      <a:pt x="261" y="129"/>
                    </a:cubicBezTo>
                    <a:cubicBezTo>
                      <a:pt x="262" y="134"/>
                      <a:pt x="259" y="139"/>
                      <a:pt x="255" y="141"/>
                    </a:cubicBezTo>
                    <a:cubicBezTo>
                      <a:pt x="251" y="143"/>
                      <a:pt x="246" y="142"/>
                      <a:pt x="243" y="138"/>
                    </a:cubicBezTo>
                    <a:cubicBezTo>
                      <a:pt x="241" y="136"/>
                      <a:pt x="239" y="134"/>
                      <a:pt x="236" y="131"/>
                    </a:cubicBezTo>
                    <a:cubicBezTo>
                      <a:pt x="229" y="126"/>
                      <a:pt x="228" y="119"/>
                      <a:pt x="233" y="111"/>
                    </a:cubicBezTo>
                    <a:cubicBezTo>
                      <a:pt x="239" y="100"/>
                      <a:pt x="245" y="89"/>
                      <a:pt x="251" y="79"/>
                    </a:cubicBezTo>
                    <a:cubicBezTo>
                      <a:pt x="258" y="67"/>
                      <a:pt x="268" y="59"/>
                      <a:pt x="283" y="60"/>
                    </a:cubicBezTo>
                    <a:cubicBezTo>
                      <a:pt x="284" y="60"/>
                      <a:pt x="285" y="59"/>
                      <a:pt x="285" y="58"/>
                    </a:cubicBezTo>
                    <a:cubicBezTo>
                      <a:pt x="288" y="52"/>
                      <a:pt x="290" y="47"/>
                      <a:pt x="292" y="41"/>
                    </a:cubicBezTo>
                    <a:cubicBezTo>
                      <a:pt x="293" y="38"/>
                      <a:pt x="292" y="37"/>
                      <a:pt x="290" y="36"/>
                    </a:cubicBezTo>
                    <a:cubicBezTo>
                      <a:pt x="283" y="32"/>
                      <a:pt x="276" y="28"/>
                      <a:pt x="269" y="25"/>
                    </a:cubicBezTo>
                    <a:cubicBezTo>
                      <a:pt x="266" y="23"/>
                      <a:pt x="263" y="21"/>
                      <a:pt x="260" y="19"/>
                    </a:cubicBezTo>
                    <a:cubicBezTo>
                      <a:pt x="259" y="20"/>
                      <a:pt x="259" y="22"/>
                      <a:pt x="258" y="23"/>
                    </a:cubicBezTo>
                    <a:cubicBezTo>
                      <a:pt x="239" y="56"/>
                      <a:pt x="219" y="89"/>
                      <a:pt x="200" y="122"/>
                    </a:cubicBezTo>
                    <a:cubicBezTo>
                      <a:pt x="195" y="132"/>
                      <a:pt x="186" y="132"/>
                      <a:pt x="181" y="122"/>
                    </a:cubicBezTo>
                    <a:cubicBezTo>
                      <a:pt x="162" y="89"/>
                      <a:pt x="142" y="56"/>
                      <a:pt x="123" y="22"/>
                    </a:cubicBezTo>
                    <a:cubicBezTo>
                      <a:pt x="123" y="21"/>
                      <a:pt x="122" y="20"/>
                      <a:pt x="121" y="20"/>
                    </a:cubicBezTo>
                    <a:cubicBezTo>
                      <a:pt x="112" y="25"/>
                      <a:pt x="102" y="30"/>
                      <a:pt x="93" y="35"/>
                    </a:cubicBezTo>
                    <a:cubicBezTo>
                      <a:pt x="90" y="37"/>
                      <a:pt x="89" y="38"/>
                      <a:pt x="90" y="41"/>
                    </a:cubicBezTo>
                    <a:cubicBezTo>
                      <a:pt x="92" y="63"/>
                      <a:pt x="99" y="83"/>
                      <a:pt x="110" y="102"/>
                    </a:cubicBezTo>
                    <a:cubicBezTo>
                      <a:pt x="112" y="104"/>
                      <a:pt x="113" y="105"/>
                      <a:pt x="116" y="105"/>
                    </a:cubicBezTo>
                    <a:cubicBezTo>
                      <a:pt x="124" y="105"/>
                      <a:pt x="131" y="111"/>
                      <a:pt x="133" y="118"/>
                    </a:cubicBezTo>
                    <a:cubicBezTo>
                      <a:pt x="135" y="125"/>
                      <a:pt x="132" y="133"/>
                      <a:pt x="126" y="137"/>
                    </a:cubicBezTo>
                    <a:cubicBezTo>
                      <a:pt x="119" y="142"/>
                      <a:pt x="111" y="142"/>
                      <a:pt x="104" y="137"/>
                    </a:cubicBezTo>
                    <a:cubicBezTo>
                      <a:pt x="98" y="132"/>
                      <a:pt x="96" y="123"/>
                      <a:pt x="99" y="116"/>
                    </a:cubicBezTo>
                    <a:cubicBezTo>
                      <a:pt x="100" y="114"/>
                      <a:pt x="100" y="112"/>
                      <a:pt x="99" y="110"/>
                    </a:cubicBezTo>
                    <a:cubicBezTo>
                      <a:pt x="89" y="94"/>
                      <a:pt x="81" y="77"/>
                      <a:pt x="78" y="58"/>
                    </a:cubicBezTo>
                    <a:cubicBezTo>
                      <a:pt x="77" y="53"/>
                      <a:pt x="76" y="49"/>
                      <a:pt x="75" y="43"/>
                    </a:cubicBezTo>
                    <a:cubicBezTo>
                      <a:pt x="68" y="47"/>
                      <a:pt x="61" y="50"/>
                      <a:pt x="53" y="54"/>
                    </a:cubicBezTo>
                    <a:cubicBezTo>
                      <a:pt x="41" y="60"/>
                      <a:pt x="33" y="70"/>
                      <a:pt x="28" y="83"/>
                    </a:cubicBezTo>
                    <a:cubicBezTo>
                      <a:pt x="18" y="114"/>
                      <a:pt x="15" y="146"/>
                      <a:pt x="14" y="179"/>
                    </a:cubicBezTo>
                    <a:cubicBezTo>
                      <a:pt x="14" y="181"/>
                      <a:pt x="15" y="183"/>
                      <a:pt x="16" y="185"/>
                    </a:cubicBezTo>
                    <a:cubicBezTo>
                      <a:pt x="20" y="192"/>
                      <a:pt x="26" y="195"/>
                      <a:pt x="34" y="195"/>
                    </a:cubicBezTo>
                    <a:cubicBezTo>
                      <a:pt x="138" y="195"/>
                      <a:pt x="243" y="195"/>
                      <a:pt x="347" y="195"/>
                    </a:cubicBezTo>
                    <a:cubicBezTo>
                      <a:pt x="348" y="195"/>
                      <a:pt x="350" y="195"/>
                      <a:pt x="351" y="195"/>
                    </a:cubicBezTo>
                    <a:cubicBezTo>
                      <a:pt x="361" y="193"/>
                      <a:pt x="368" y="186"/>
                      <a:pt x="367" y="176"/>
                    </a:cubicBezTo>
                    <a:cubicBezTo>
                      <a:pt x="366" y="159"/>
                      <a:pt x="365" y="142"/>
                      <a:pt x="363" y="125"/>
                    </a:cubicBezTo>
                    <a:cubicBezTo>
                      <a:pt x="361" y="109"/>
                      <a:pt x="357" y="94"/>
                      <a:pt x="352" y="80"/>
                    </a:cubicBezTo>
                    <a:cubicBezTo>
                      <a:pt x="348" y="71"/>
                      <a:pt x="344" y="64"/>
                      <a:pt x="336" y="59"/>
                    </a:cubicBezTo>
                    <a:cubicBezTo>
                      <a:pt x="327" y="54"/>
                      <a:pt x="317" y="49"/>
                      <a:pt x="307" y="44"/>
                    </a:cubicBezTo>
                    <a:cubicBezTo>
                      <a:pt x="307" y="44"/>
                      <a:pt x="307" y="44"/>
                      <a:pt x="307" y="44"/>
                    </a:cubicBezTo>
                    <a:cubicBezTo>
                      <a:pt x="304" y="52"/>
                      <a:pt x="301" y="59"/>
                      <a:pt x="298" y="66"/>
                    </a:cubicBezTo>
                    <a:close/>
                    <a:moveTo>
                      <a:pt x="191" y="110"/>
                    </a:moveTo>
                    <a:cubicBezTo>
                      <a:pt x="194" y="104"/>
                      <a:pt x="198" y="98"/>
                      <a:pt x="201" y="92"/>
                    </a:cubicBezTo>
                    <a:cubicBezTo>
                      <a:pt x="202" y="91"/>
                      <a:pt x="202" y="90"/>
                      <a:pt x="201" y="90"/>
                    </a:cubicBezTo>
                    <a:cubicBezTo>
                      <a:pt x="200" y="83"/>
                      <a:pt x="198" y="76"/>
                      <a:pt x="195" y="69"/>
                    </a:cubicBezTo>
                    <a:cubicBezTo>
                      <a:pt x="195" y="68"/>
                      <a:pt x="194" y="67"/>
                      <a:pt x="193" y="66"/>
                    </a:cubicBezTo>
                    <a:cubicBezTo>
                      <a:pt x="192" y="66"/>
                      <a:pt x="190" y="66"/>
                      <a:pt x="189" y="66"/>
                    </a:cubicBezTo>
                    <a:cubicBezTo>
                      <a:pt x="187" y="66"/>
                      <a:pt x="186" y="67"/>
                      <a:pt x="186" y="69"/>
                    </a:cubicBezTo>
                    <a:cubicBezTo>
                      <a:pt x="184" y="76"/>
                      <a:pt x="182" y="83"/>
                      <a:pt x="180" y="89"/>
                    </a:cubicBezTo>
                    <a:cubicBezTo>
                      <a:pt x="180" y="90"/>
                      <a:pt x="180" y="91"/>
                      <a:pt x="180" y="92"/>
                    </a:cubicBezTo>
                    <a:cubicBezTo>
                      <a:pt x="183" y="98"/>
                      <a:pt x="187" y="104"/>
                      <a:pt x="191" y="110"/>
                    </a:cubicBezTo>
                    <a:close/>
                    <a:moveTo>
                      <a:pt x="179" y="41"/>
                    </a:moveTo>
                    <a:cubicBezTo>
                      <a:pt x="180" y="44"/>
                      <a:pt x="180" y="46"/>
                      <a:pt x="181" y="48"/>
                    </a:cubicBezTo>
                    <a:cubicBezTo>
                      <a:pt x="182" y="52"/>
                      <a:pt x="186" y="52"/>
                      <a:pt x="189" y="52"/>
                    </a:cubicBezTo>
                    <a:cubicBezTo>
                      <a:pt x="193" y="52"/>
                      <a:pt x="198" y="53"/>
                      <a:pt x="200" y="48"/>
                    </a:cubicBezTo>
                    <a:cubicBezTo>
                      <a:pt x="202" y="44"/>
                      <a:pt x="202" y="39"/>
                      <a:pt x="200" y="34"/>
                    </a:cubicBezTo>
                    <a:cubicBezTo>
                      <a:pt x="198" y="29"/>
                      <a:pt x="193" y="31"/>
                      <a:pt x="189" y="31"/>
                    </a:cubicBezTo>
                    <a:cubicBezTo>
                      <a:pt x="186" y="30"/>
                      <a:pt x="182" y="31"/>
                      <a:pt x="181" y="34"/>
                    </a:cubicBezTo>
                    <a:cubicBezTo>
                      <a:pt x="180" y="36"/>
                      <a:pt x="180" y="39"/>
                      <a:pt x="179" y="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fr-FR" sz="3300"/>
              </a:p>
            </p:txBody>
          </p:sp>
          <p:sp>
            <p:nvSpPr>
              <p:cNvPr id="70" name="Freeform 69"/>
              <p:cNvSpPr>
                <a:spLocks noEditPoints="1"/>
              </p:cNvSpPr>
              <p:nvPr/>
            </p:nvSpPr>
            <p:spPr bwMode="auto">
              <a:xfrm>
                <a:off x="2384593" y="4469966"/>
                <a:ext cx="746363" cy="967075"/>
              </a:xfrm>
              <a:custGeom>
                <a:avLst/>
                <a:gdLst>
                  <a:gd name="T0" fmla="*/ 186 w 190"/>
                  <a:gd name="T1" fmla="*/ 98 h 247"/>
                  <a:gd name="T2" fmla="*/ 185 w 190"/>
                  <a:gd name="T3" fmla="*/ 112 h 247"/>
                  <a:gd name="T4" fmla="*/ 185 w 190"/>
                  <a:gd name="T5" fmla="*/ 114 h 247"/>
                  <a:gd name="T6" fmla="*/ 188 w 190"/>
                  <a:gd name="T7" fmla="*/ 136 h 247"/>
                  <a:gd name="T8" fmla="*/ 177 w 190"/>
                  <a:gd name="T9" fmla="*/ 162 h 247"/>
                  <a:gd name="T10" fmla="*/ 171 w 190"/>
                  <a:gd name="T11" fmla="*/ 167 h 247"/>
                  <a:gd name="T12" fmla="*/ 166 w 190"/>
                  <a:gd name="T13" fmla="*/ 175 h 247"/>
                  <a:gd name="T14" fmla="*/ 129 w 190"/>
                  <a:gd name="T15" fmla="*/ 228 h 247"/>
                  <a:gd name="T16" fmla="*/ 53 w 190"/>
                  <a:gd name="T17" fmla="*/ 222 h 247"/>
                  <a:gd name="T18" fmla="*/ 23 w 190"/>
                  <a:gd name="T19" fmla="*/ 174 h 247"/>
                  <a:gd name="T20" fmla="*/ 19 w 190"/>
                  <a:gd name="T21" fmla="*/ 168 h 247"/>
                  <a:gd name="T22" fmla="*/ 6 w 190"/>
                  <a:gd name="T23" fmla="*/ 149 h 247"/>
                  <a:gd name="T24" fmla="*/ 1 w 190"/>
                  <a:gd name="T25" fmla="*/ 121 h 247"/>
                  <a:gd name="T26" fmla="*/ 2 w 190"/>
                  <a:gd name="T27" fmla="*/ 117 h 247"/>
                  <a:gd name="T28" fmla="*/ 4 w 190"/>
                  <a:gd name="T29" fmla="*/ 108 h 247"/>
                  <a:gd name="T30" fmla="*/ 14 w 190"/>
                  <a:gd name="T31" fmla="*/ 51 h 247"/>
                  <a:gd name="T32" fmla="*/ 22 w 190"/>
                  <a:gd name="T33" fmla="*/ 40 h 247"/>
                  <a:gd name="T34" fmla="*/ 88 w 190"/>
                  <a:gd name="T35" fmla="*/ 2 h 247"/>
                  <a:gd name="T36" fmla="*/ 128 w 190"/>
                  <a:gd name="T37" fmla="*/ 8 h 247"/>
                  <a:gd name="T38" fmla="*/ 141 w 190"/>
                  <a:gd name="T39" fmla="*/ 24 h 247"/>
                  <a:gd name="T40" fmla="*/ 143 w 190"/>
                  <a:gd name="T41" fmla="*/ 26 h 247"/>
                  <a:gd name="T42" fmla="*/ 178 w 190"/>
                  <a:gd name="T43" fmla="*/ 57 h 247"/>
                  <a:gd name="T44" fmla="*/ 186 w 190"/>
                  <a:gd name="T45" fmla="*/ 98 h 247"/>
                  <a:gd name="T46" fmla="*/ 163 w 190"/>
                  <a:gd name="T47" fmla="*/ 114 h 247"/>
                  <a:gd name="T48" fmla="*/ 162 w 190"/>
                  <a:gd name="T49" fmla="*/ 100 h 247"/>
                  <a:gd name="T50" fmla="*/ 149 w 190"/>
                  <a:gd name="T51" fmla="*/ 66 h 247"/>
                  <a:gd name="T52" fmla="*/ 122 w 190"/>
                  <a:gd name="T53" fmla="*/ 55 h 247"/>
                  <a:gd name="T54" fmla="*/ 106 w 190"/>
                  <a:gd name="T55" fmla="*/ 58 h 247"/>
                  <a:gd name="T56" fmla="*/ 72 w 190"/>
                  <a:gd name="T57" fmla="*/ 56 h 247"/>
                  <a:gd name="T58" fmla="*/ 42 w 190"/>
                  <a:gd name="T59" fmla="*/ 64 h 247"/>
                  <a:gd name="T60" fmla="*/ 28 w 190"/>
                  <a:gd name="T61" fmla="*/ 96 h 247"/>
                  <a:gd name="T62" fmla="*/ 38 w 190"/>
                  <a:gd name="T63" fmla="*/ 176 h 247"/>
                  <a:gd name="T64" fmla="*/ 65 w 190"/>
                  <a:gd name="T65" fmla="*/ 215 h 247"/>
                  <a:gd name="T66" fmla="*/ 124 w 190"/>
                  <a:gd name="T67" fmla="*/ 215 h 247"/>
                  <a:gd name="T68" fmla="*/ 151 w 190"/>
                  <a:gd name="T69" fmla="*/ 178 h 247"/>
                  <a:gd name="T70" fmla="*/ 163 w 190"/>
                  <a:gd name="T71" fmla="*/ 11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247">
                    <a:moveTo>
                      <a:pt x="186" y="98"/>
                    </a:moveTo>
                    <a:cubicBezTo>
                      <a:pt x="186" y="103"/>
                      <a:pt x="185" y="107"/>
                      <a:pt x="185" y="112"/>
                    </a:cubicBezTo>
                    <a:cubicBezTo>
                      <a:pt x="185" y="112"/>
                      <a:pt x="185" y="113"/>
                      <a:pt x="185" y="114"/>
                    </a:cubicBezTo>
                    <a:cubicBezTo>
                      <a:pt x="190" y="121"/>
                      <a:pt x="189" y="128"/>
                      <a:pt x="188" y="136"/>
                    </a:cubicBezTo>
                    <a:cubicBezTo>
                      <a:pt x="186" y="145"/>
                      <a:pt x="183" y="154"/>
                      <a:pt x="177" y="162"/>
                    </a:cubicBezTo>
                    <a:cubicBezTo>
                      <a:pt x="175" y="164"/>
                      <a:pt x="174" y="166"/>
                      <a:pt x="171" y="167"/>
                    </a:cubicBezTo>
                    <a:cubicBezTo>
                      <a:pt x="168" y="169"/>
                      <a:pt x="167" y="172"/>
                      <a:pt x="166" y="175"/>
                    </a:cubicBezTo>
                    <a:cubicBezTo>
                      <a:pt x="158" y="196"/>
                      <a:pt x="147" y="214"/>
                      <a:pt x="129" y="228"/>
                    </a:cubicBezTo>
                    <a:cubicBezTo>
                      <a:pt x="103" y="247"/>
                      <a:pt x="76" y="243"/>
                      <a:pt x="53" y="222"/>
                    </a:cubicBezTo>
                    <a:cubicBezTo>
                      <a:pt x="38" y="209"/>
                      <a:pt x="29" y="192"/>
                      <a:pt x="23" y="174"/>
                    </a:cubicBezTo>
                    <a:cubicBezTo>
                      <a:pt x="22" y="171"/>
                      <a:pt x="21" y="170"/>
                      <a:pt x="19" y="168"/>
                    </a:cubicBezTo>
                    <a:cubicBezTo>
                      <a:pt x="12" y="163"/>
                      <a:pt x="8" y="157"/>
                      <a:pt x="6" y="149"/>
                    </a:cubicBezTo>
                    <a:cubicBezTo>
                      <a:pt x="2" y="140"/>
                      <a:pt x="0" y="131"/>
                      <a:pt x="1" y="121"/>
                    </a:cubicBezTo>
                    <a:cubicBezTo>
                      <a:pt x="1" y="120"/>
                      <a:pt x="1" y="118"/>
                      <a:pt x="2" y="117"/>
                    </a:cubicBezTo>
                    <a:cubicBezTo>
                      <a:pt x="5" y="114"/>
                      <a:pt x="4" y="111"/>
                      <a:pt x="4" y="108"/>
                    </a:cubicBezTo>
                    <a:cubicBezTo>
                      <a:pt x="3" y="88"/>
                      <a:pt x="4" y="69"/>
                      <a:pt x="14" y="51"/>
                    </a:cubicBezTo>
                    <a:cubicBezTo>
                      <a:pt x="16" y="47"/>
                      <a:pt x="19" y="43"/>
                      <a:pt x="22" y="40"/>
                    </a:cubicBezTo>
                    <a:cubicBezTo>
                      <a:pt x="41" y="21"/>
                      <a:pt x="62" y="7"/>
                      <a:pt x="88" y="2"/>
                    </a:cubicBezTo>
                    <a:cubicBezTo>
                      <a:pt x="102" y="0"/>
                      <a:pt x="115" y="1"/>
                      <a:pt x="128" y="8"/>
                    </a:cubicBezTo>
                    <a:cubicBezTo>
                      <a:pt x="134" y="12"/>
                      <a:pt x="139" y="17"/>
                      <a:pt x="141" y="24"/>
                    </a:cubicBezTo>
                    <a:cubicBezTo>
                      <a:pt x="141" y="25"/>
                      <a:pt x="142" y="26"/>
                      <a:pt x="143" y="26"/>
                    </a:cubicBezTo>
                    <a:cubicBezTo>
                      <a:pt x="161" y="29"/>
                      <a:pt x="171" y="42"/>
                      <a:pt x="178" y="57"/>
                    </a:cubicBezTo>
                    <a:cubicBezTo>
                      <a:pt x="184" y="70"/>
                      <a:pt x="186" y="84"/>
                      <a:pt x="186" y="98"/>
                    </a:cubicBezTo>
                    <a:close/>
                    <a:moveTo>
                      <a:pt x="163" y="114"/>
                    </a:moveTo>
                    <a:cubicBezTo>
                      <a:pt x="163" y="109"/>
                      <a:pt x="163" y="105"/>
                      <a:pt x="162" y="100"/>
                    </a:cubicBezTo>
                    <a:cubicBezTo>
                      <a:pt x="161" y="88"/>
                      <a:pt x="157" y="76"/>
                      <a:pt x="149" y="66"/>
                    </a:cubicBezTo>
                    <a:cubicBezTo>
                      <a:pt x="142" y="58"/>
                      <a:pt x="133" y="54"/>
                      <a:pt x="122" y="55"/>
                    </a:cubicBezTo>
                    <a:cubicBezTo>
                      <a:pt x="117" y="56"/>
                      <a:pt x="111" y="57"/>
                      <a:pt x="106" y="58"/>
                    </a:cubicBezTo>
                    <a:cubicBezTo>
                      <a:pt x="95" y="60"/>
                      <a:pt x="84" y="59"/>
                      <a:pt x="72" y="56"/>
                    </a:cubicBezTo>
                    <a:cubicBezTo>
                      <a:pt x="61" y="53"/>
                      <a:pt x="51" y="55"/>
                      <a:pt x="42" y="64"/>
                    </a:cubicBezTo>
                    <a:cubicBezTo>
                      <a:pt x="34" y="73"/>
                      <a:pt x="29" y="83"/>
                      <a:pt x="28" y="96"/>
                    </a:cubicBezTo>
                    <a:cubicBezTo>
                      <a:pt x="25" y="123"/>
                      <a:pt x="28" y="150"/>
                      <a:pt x="38" y="176"/>
                    </a:cubicBezTo>
                    <a:cubicBezTo>
                      <a:pt x="43" y="191"/>
                      <a:pt x="52" y="204"/>
                      <a:pt x="65" y="215"/>
                    </a:cubicBezTo>
                    <a:cubicBezTo>
                      <a:pt x="84" y="231"/>
                      <a:pt x="105" y="231"/>
                      <a:pt x="124" y="215"/>
                    </a:cubicBezTo>
                    <a:cubicBezTo>
                      <a:pt x="136" y="205"/>
                      <a:pt x="145" y="192"/>
                      <a:pt x="151" y="178"/>
                    </a:cubicBezTo>
                    <a:cubicBezTo>
                      <a:pt x="160" y="157"/>
                      <a:pt x="162" y="136"/>
                      <a:pt x="163" y="1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fr-FR" sz="3300" dirty="0"/>
              </a:p>
            </p:txBody>
          </p:sp>
        </p:grpSp>
        <p:grpSp>
          <p:nvGrpSpPr>
            <p:cNvPr id="71" name="Groupe 168"/>
            <p:cNvGrpSpPr/>
            <p:nvPr/>
          </p:nvGrpSpPr>
          <p:grpSpPr>
            <a:xfrm rot="15058333">
              <a:off x="1027110" y="1345352"/>
              <a:ext cx="555579" cy="545644"/>
              <a:chOff x="2597493" y="-11127"/>
              <a:chExt cx="6994190" cy="6869109"/>
            </a:xfrm>
            <a:solidFill>
              <a:schemeClr val="accent2"/>
            </a:solidFill>
          </p:grpSpPr>
          <p:sp>
            <p:nvSpPr>
              <p:cNvPr id="72" name="Forme libre 96"/>
              <p:cNvSpPr>
                <a:spLocks/>
              </p:cNvSpPr>
              <p:nvPr/>
            </p:nvSpPr>
            <p:spPr bwMode="auto">
              <a:xfrm>
                <a:off x="2597493" y="1672710"/>
                <a:ext cx="5188106" cy="5185272"/>
              </a:xfrm>
              <a:custGeom>
                <a:avLst/>
                <a:gdLst>
                  <a:gd name="connsiteX0" fmla="*/ 3798571 w 5188108"/>
                  <a:gd name="connsiteY0" fmla="*/ 390064 h 5185272"/>
                  <a:gd name="connsiteX1" fmla="*/ 3703542 w 5188108"/>
                  <a:gd name="connsiteY1" fmla="*/ 432126 h 5185272"/>
                  <a:gd name="connsiteX2" fmla="*/ 1698426 w 5188108"/>
                  <a:gd name="connsiteY2" fmla="*/ 2437261 h 5185272"/>
                  <a:gd name="connsiteX3" fmla="*/ 1266384 w 5188108"/>
                  <a:gd name="connsiteY3" fmla="*/ 2869307 h 5185272"/>
                  <a:gd name="connsiteX4" fmla="*/ 1266384 w 5188108"/>
                  <a:gd name="connsiteY4" fmla="*/ 2957931 h 5185272"/>
                  <a:gd name="connsiteX5" fmla="*/ 1587646 w 5188108"/>
                  <a:gd name="connsiteY5" fmla="*/ 3279196 h 5185272"/>
                  <a:gd name="connsiteX6" fmla="*/ 1654114 w 5188108"/>
                  <a:gd name="connsiteY6" fmla="*/ 3279196 h 5185272"/>
                  <a:gd name="connsiteX7" fmla="*/ 1820284 w 5188108"/>
                  <a:gd name="connsiteY7" fmla="*/ 3113025 h 5185272"/>
                  <a:gd name="connsiteX8" fmla="*/ 1820284 w 5188108"/>
                  <a:gd name="connsiteY8" fmla="*/ 3046556 h 5185272"/>
                  <a:gd name="connsiteX9" fmla="*/ 1620880 w 5188108"/>
                  <a:gd name="connsiteY9" fmla="*/ 2858229 h 5185272"/>
                  <a:gd name="connsiteX10" fmla="*/ 1620880 w 5188108"/>
                  <a:gd name="connsiteY10" fmla="*/ 2769604 h 5185272"/>
                  <a:gd name="connsiteX11" fmla="*/ 2041844 w 5188108"/>
                  <a:gd name="connsiteY11" fmla="*/ 2348636 h 5185272"/>
                  <a:gd name="connsiteX12" fmla="*/ 2119389 w 5188108"/>
                  <a:gd name="connsiteY12" fmla="*/ 2348636 h 5185272"/>
                  <a:gd name="connsiteX13" fmla="*/ 2839459 w 5188108"/>
                  <a:gd name="connsiteY13" fmla="*/ 3068712 h 5185272"/>
                  <a:gd name="connsiteX14" fmla="*/ 2839459 w 5188108"/>
                  <a:gd name="connsiteY14" fmla="*/ 3135181 h 5185272"/>
                  <a:gd name="connsiteX15" fmla="*/ 2407417 w 5188108"/>
                  <a:gd name="connsiteY15" fmla="*/ 3567227 h 5185272"/>
                  <a:gd name="connsiteX16" fmla="*/ 2340949 w 5188108"/>
                  <a:gd name="connsiteY16" fmla="*/ 3567227 h 5185272"/>
                  <a:gd name="connsiteX17" fmla="*/ 2141545 w 5188108"/>
                  <a:gd name="connsiteY17" fmla="*/ 3367821 h 5185272"/>
                  <a:gd name="connsiteX18" fmla="*/ 2064000 w 5188108"/>
                  <a:gd name="connsiteY18" fmla="*/ 3367821 h 5185272"/>
                  <a:gd name="connsiteX19" fmla="*/ 1908908 w 5188108"/>
                  <a:gd name="connsiteY19" fmla="*/ 3522914 h 5185272"/>
                  <a:gd name="connsiteX20" fmla="*/ 1908908 w 5188108"/>
                  <a:gd name="connsiteY20" fmla="*/ 3600461 h 5185272"/>
                  <a:gd name="connsiteX21" fmla="*/ 2230169 w 5188108"/>
                  <a:gd name="connsiteY21" fmla="*/ 3910648 h 5185272"/>
                  <a:gd name="connsiteX22" fmla="*/ 2307715 w 5188108"/>
                  <a:gd name="connsiteY22" fmla="*/ 3921726 h 5185272"/>
                  <a:gd name="connsiteX23" fmla="*/ 4767029 w 5188108"/>
                  <a:gd name="connsiteY23" fmla="*/ 1451310 h 5185272"/>
                  <a:gd name="connsiteX24" fmla="*/ 4800263 w 5188108"/>
                  <a:gd name="connsiteY24" fmla="*/ 1406998 h 5185272"/>
                  <a:gd name="connsiteX25" fmla="*/ 4767029 w 5188108"/>
                  <a:gd name="connsiteY25" fmla="*/ 1296217 h 5185272"/>
                  <a:gd name="connsiteX26" fmla="*/ 4334988 w 5188108"/>
                  <a:gd name="connsiteY26" fmla="*/ 631531 h 5185272"/>
                  <a:gd name="connsiteX27" fmla="*/ 4168818 w 5188108"/>
                  <a:gd name="connsiteY27" fmla="*/ 520750 h 5185272"/>
                  <a:gd name="connsiteX28" fmla="*/ 3836478 w 5188108"/>
                  <a:gd name="connsiteY28" fmla="*/ 398891 h 5185272"/>
                  <a:gd name="connsiteX29" fmla="*/ 3798571 w 5188108"/>
                  <a:gd name="connsiteY29" fmla="*/ 390064 h 5185272"/>
                  <a:gd name="connsiteX30" fmla="*/ 3747600 w 5188108"/>
                  <a:gd name="connsiteY30" fmla="*/ 1641 h 5185272"/>
                  <a:gd name="connsiteX31" fmla="*/ 3824979 w 5188108"/>
                  <a:gd name="connsiteY31" fmla="*/ 22587 h 5185272"/>
                  <a:gd name="connsiteX32" fmla="*/ 4401080 w 5188108"/>
                  <a:gd name="connsiteY32" fmla="*/ 233083 h 5185272"/>
                  <a:gd name="connsiteX33" fmla="*/ 4500790 w 5188108"/>
                  <a:gd name="connsiteY33" fmla="*/ 299555 h 5185272"/>
                  <a:gd name="connsiteX34" fmla="*/ 4877471 w 5188108"/>
                  <a:gd name="connsiteY34" fmla="*/ 676232 h 5185272"/>
                  <a:gd name="connsiteX35" fmla="*/ 4955023 w 5188108"/>
                  <a:gd name="connsiteY35" fmla="*/ 798098 h 5185272"/>
                  <a:gd name="connsiteX36" fmla="*/ 5165522 w 5188108"/>
                  <a:gd name="connsiteY36" fmla="*/ 1352034 h 5185272"/>
                  <a:gd name="connsiteX37" fmla="*/ 5110127 w 5188108"/>
                  <a:gd name="connsiteY37" fmla="*/ 1617923 h 5185272"/>
                  <a:gd name="connsiteX38" fmla="*/ 2573067 w 5188108"/>
                  <a:gd name="connsiteY38" fmla="*/ 4154951 h 5185272"/>
                  <a:gd name="connsiteX39" fmla="*/ 2539830 w 5188108"/>
                  <a:gd name="connsiteY39" fmla="*/ 4265738 h 5185272"/>
                  <a:gd name="connsiteX40" fmla="*/ 2462278 w 5188108"/>
                  <a:gd name="connsiteY40" fmla="*/ 4465155 h 5185272"/>
                  <a:gd name="connsiteX41" fmla="*/ 2251780 w 5188108"/>
                  <a:gd name="connsiteY41" fmla="*/ 4442998 h 5185272"/>
                  <a:gd name="connsiteX42" fmla="*/ 1864019 w 5188108"/>
                  <a:gd name="connsiteY42" fmla="*/ 4055242 h 5185272"/>
                  <a:gd name="connsiteX43" fmla="*/ 1664600 w 5188108"/>
                  <a:gd name="connsiteY43" fmla="*/ 3855825 h 5185272"/>
                  <a:gd name="connsiteX44" fmla="*/ 1575969 w 5188108"/>
                  <a:gd name="connsiteY44" fmla="*/ 3855825 h 5185272"/>
                  <a:gd name="connsiteX45" fmla="*/ 911237 w 5188108"/>
                  <a:gd name="connsiteY45" fmla="*/ 4520549 h 5185272"/>
                  <a:gd name="connsiteX46" fmla="*/ 911237 w 5188108"/>
                  <a:gd name="connsiteY46" fmla="*/ 4609179 h 5185272"/>
                  <a:gd name="connsiteX47" fmla="*/ 1188209 w 5188108"/>
                  <a:gd name="connsiteY47" fmla="*/ 4886147 h 5185272"/>
                  <a:gd name="connsiteX48" fmla="*/ 1221445 w 5188108"/>
                  <a:gd name="connsiteY48" fmla="*/ 5074485 h 5185272"/>
                  <a:gd name="connsiteX49" fmla="*/ 1055262 w 5188108"/>
                  <a:gd name="connsiteY49" fmla="*/ 5185272 h 5185272"/>
                  <a:gd name="connsiteX50" fmla="*/ 922316 w 5188108"/>
                  <a:gd name="connsiteY50" fmla="*/ 5129879 h 5185272"/>
                  <a:gd name="connsiteX51" fmla="*/ 58164 w 5188108"/>
                  <a:gd name="connsiteY51" fmla="*/ 4254659 h 5185272"/>
                  <a:gd name="connsiteX52" fmla="*/ 58164 w 5188108"/>
                  <a:gd name="connsiteY52" fmla="*/ 3999849 h 5185272"/>
                  <a:gd name="connsiteX53" fmla="*/ 301899 w 5188108"/>
                  <a:gd name="connsiteY53" fmla="*/ 3999849 h 5185272"/>
                  <a:gd name="connsiteX54" fmla="*/ 567792 w 5188108"/>
                  <a:gd name="connsiteY54" fmla="*/ 4265738 h 5185272"/>
                  <a:gd name="connsiteX55" fmla="*/ 656423 w 5188108"/>
                  <a:gd name="connsiteY55" fmla="*/ 4276817 h 5185272"/>
                  <a:gd name="connsiteX56" fmla="*/ 1332234 w 5188108"/>
                  <a:gd name="connsiteY56" fmla="*/ 3601015 h 5185272"/>
                  <a:gd name="connsiteX57" fmla="*/ 1332234 w 5188108"/>
                  <a:gd name="connsiteY57" fmla="*/ 3523464 h 5185272"/>
                  <a:gd name="connsiteX58" fmla="*/ 756133 w 5188108"/>
                  <a:gd name="connsiteY58" fmla="*/ 2947370 h 5185272"/>
                  <a:gd name="connsiteX59" fmla="*/ 722896 w 5188108"/>
                  <a:gd name="connsiteY59" fmla="*/ 2714717 h 5185272"/>
                  <a:gd name="connsiteX60" fmla="*/ 944474 w 5188108"/>
                  <a:gd name="connsiteY60" fmla="*/ 2648244 h 5185272"/>
                  <a:gd name="connsiteX61" fmla="*/ 1010947 w 5188108"/>
                  <a:gd name="connsiteY61" fmla="*/ 2626087 h 5185272"/>
                  <a:gd name="connsiteX62" fmla="*/ 1232524 w 5188108"/>
                  <a:gd name="connsiteY62" fmla="*/ 2404513 h 5185272"/>
                  <a:gd name="connsiteX63" fmla="*/ 3559086 w 5188108"/>
                  <a:gd name="connsiteY63" fmla="*/ 77981 h 5185272"/>
                  <a:gd name="connsiteX64" fmla="*/ 3747600 w 5188108"/>
                  <a:gd name="connsiteY64" fmla="*/ 1641 h 51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188108" h="5185272">
                    <a:moveTo>
                      <a:pt x="3798571" y="390064"/>
                    </a:moveTo>
                    <a:cubicBezTo>
                      <a:pt x="3763779" y="388506"/>
                      <a:pt x="3736776" y="407200"/>
                      <a:pt x="3703542" y="432126"/>
                    </a:cubicBezTo>
                    <a:cubicBezTo>
                      <a:pt x="3038863" y="1107889"/>
                      <a:pt x="2374183" y="1772575"/>
                      <a:pt x="1698426" y="2437261"/>
                    </a:cubicBezTo>
                    <a:cubicBezTo>
                      <a:pt x="1554412" y="2581276"/>
                      <a:pt x="1410398" y="2725291"/>
                      <a:pt x="1266384" y="2869307"/>
                    </a:cubicBezTo>
                    <a:cubicBezTo>
                      <a:pt x="1244228" y="2902541"/>
                      <a:pt x="1233150" y="2924697"/>
                      <a:pt x="1266384" y="2957931"/>
                    </a:cubicBezTo>
                    <a:cubicBezTo>
                      <a:pt x="1377164" y="3057634"/>
                      <a:pt x="1476866" y="3168415"/>
                      <a:pt x="1587646" y="3279196"/>
                    </a:cubicBezTo>
                    <a:cubicBezTo>
                      <a:pt x="1609802" y="3301352"/>
                      <a:pt x="1631958" y="3301352"/>
                      <a:pt x="1654114" y="3279196"/>
                    </a:cubicBezTo>
                    <a:cubicBezTo>
                      <a:pt x="1709504" y="3223806"/>
                      <a:pt x="1764894" y="3168415"/>
                      <a:pt x="1820284" y="3113025"/>
                    </a:cubicBezTo>
                    <a:cubicBezTo>
                      <a:pt x="1842440" y="3090869"/>
                      <a:pt x="1842440" y="3068712"/>
                      <a:pt x="1820284" y="3046556"/>
                    </a:cubicBezTo>
                    <a:cubicBezTo>
                      <a:pt x="1753816" y="2980088"/>
                      <a:pt x="1687348" y="2913619"/>
                      <a:pt x="1620880" y="2858229"/>
                    </a:cubicBezTo>
                    <a:cubicBezTo>
                      <a:pt x="1587646" y="2824994"/>
                      <a:pt x="1587646" y="2802838"/>
                      <a:pt x="1620880" y="2769604"/>
                    </a:cubicBezTo>
                    <a:cubicBezTo>
                      <a:pt x="1764894" y="2636667"/>
                      <a:pt x="1897830" y="2492651"/>
                      <a:pt x="2041844" y="2348636"/>
                    </a:cubicBezTo>
                    <a:cubicBezTo>
                      <a:pt x="2075078" y="2315402"/>
                      <a:pt x="2086156" y="2315402"/>
                      <a:pt x="2119389" y="2348636"/>
                    </a:cubicBezTo>
                    <a:cubicBezTo>
                      <a:pt x="2363105" y="2592354"/>
                      <a:pt x="2606821" y="2824994"/>
                      <a:pt x="2839459" y="3068712"/>
                    </a:cubicBezTo>
                    <a:cubicBezTo>
                      <a:pt x="2872693" y="3090869"/>
                      <a:pt x="2872693" y="3113025"/>
                      <a:pt x="2839459" y="3135181"/>
                    </a:cubicBezTo>
                    <a:cubicBezTo>
                      <a:pt x="2695445" y="3279196"/>
                      <a:pt x="2551431" y="3423212"/>
                      <a:pt x="2407417" y="3567227"/>
                    </a:cubicBezTo>
                    <a:cubicBezTo>
                      <a:pt x="2385261" y="3600461"/>
                      <a:pt x="2363105" y="3600461"/>
                      <a:pt x="2340949" y="3567227"/>
                    </a:cubicBezTo>
                    <a:cubicBezTo>
                      <a:pt x="2274481" y="3500758"/>
                      <a:pt x="2196935" y="3434290"/>
                      <a:pt x="2141545" y="3367821"/>
                    </a:cubicBezTo>
                    <a:cubicBezTo>
                      <a:pt x="2108311" y="3334587"/>
                      <a:pt x="2097233" y="3334587"/>
                      <a:pt x="2064000" y="3367821"/>
                    </a:cubicBezTo>
                    <a:cubicBezTo>
                      <a:pt x="2019688" y="3423212"/>
                      <a:pt x="1964298" y="3478602"/>
                      <a:pt x="1908908" y="3522914"/>
                    </a:cubicBezTo>
                    <a:cubicBezTo>
                      <a:pt x="1875674" y="3556149"/>
                      <a:pt x="1875674" y="3567227"/>
                      <a:pt x="1908908" y="3600461"/>
                    </a:cubicBezTo>
                    <a:cubicBezTo>
                      <a:pt x="2008610" y="3700164"/>
                      <a:pt x="2119389" y="3810945"/>
                      <a:pt x="2230169" y="3910648"/>
                    </a:cubicBezTo>
                    <a:cubicBezTo>
                      <a:pt x="2263403" y="3954960"/>
                      <a:pt x="2274481" y="3954960"/>
                      <a:pt x="2307715" y="3921726"/>
                    </a:cubicBezTo>
                    <a:cubicBezTo>
                      <a:pt x="3127487" y="3090869"/>
                      <a:pt x="3947258" y="2271090"/>
                      <a:pt x="4767029" y="1451310"/>
                    </a:cubicBezTo>
                    <a:cubicBezTo>
                      <a:pt x="4789185" y="1440232"/>
                      <a:pt x="4800263" y="1429154"/>
                      <a:pt x="4800263" y="1406998"/>
                    </a:cubicBezTo>
                    <a:cubicBezTo>
                      <a:pt x="4789185" y="1373764"/>
                      <a:pt x="4767029" y="1329451"/>
                      <a:pt x="4767029" y="1296217"/>
                    </a:cubicBezTo>
                    <a:cubicBezTo>
                      <a:pt x="4700561" y="1019265"/>
                      <a:pt x="4545469" y="808781"/>
                      <a:pt x="4334988" y="631531"/>
                    </a:cubicBezTo>
                    <a:cubicBezTo>
                      <a:pt x="4279598" y="587219"/>
                      <a:pt x="4235286" y="542907"/>
                      <a:pt x="4168818" y="520750"/>
                    </a:cubicBezTo>
                    <a:cubicBezTo>
                      <a:pt x="4058038" y="487516"/>
                      <a:pt x="3947258" y="454282"/>
                      <a:pt x="3836478" y="398891"/>
                    </a:cubicBezTo>
                    <a:cubicBezTo>
                      <a:pt x="3822631" y="393352"/>
                      <a:pt x="3810168" y="390583"/>
                      <a:pt x="3798571" y="390064"/>
                    </a:cubicBezTo>
                    <a:close/>
                    <a:moveTo>
                      <a:pt x="3747600" y="1641"/>
                    </a:moveTo>
                    <a:cubicBezTo>
                      <a:pt x="3771662" y="4584"/>
                      <a:pt x="3797282" y="11508"/>
                      <a:pt x="3824979" y="22587"/>
                    </a:cubicBezTo>
                    <a:cubicBezTo>
                      <a:pt x="4013320" y="100138"/>
                      <a:pt x="4212739" y="166610"/>
                      <a:pt x="4401080" y="233083"/>
                    </a:cubicBezTo>
                    <a:cubicBezTo>
                      <a:pt x="4445395" y="255240"/>
                      <a:pt x="4478632" y="277398"/>
                      <a:pt x="4500790" y="299555"/>
                    </a:cubicBezTo>
                    <a:cubicBezTo>
                      <a:pt x="4633736" y="432500"/>
                      <a:pt x="4755604" y="554366"/>
                      <a:pt x="4877471" y="676232"/>
                    </a:cubicBezTo>
                    <a:cubicBezTo>
                      <a:pt x="4910708" y="709468"/>
                      <a:pt x="4932866" y="753783"/>
                      <a:pt x="4955023" y="798098"/>
                    </a:cubicBezTo>
                    <a:cubicBezTo>
                      <a:pt x="5021497" y="986436"/>
                      <a:pt x="5087970" y="1174774"/>
                      <a:pt x="5165522" y="1352034"/>
                    </a:cubicBezTo>
                    <a:cubicBezTo>
                      <a:pt x="5209837" y="1462821"/>
                      <a:pt x="5187680" y="1540372"/>
                      <a:pt x="5110127" y="1617923"/>
                    </a:cubicBezTo>
                    <a:cubicBezTo>
                      <a:pt x="4268134" y="2459906"/>
                      <a:pt x="3426140" y="3312968"/>
                      <a:pt x="2573067" y="4154951"/>
                    </a:cubicBezTo>
                    <a:cubicBezTo>
                      <a:pt x="2539830" y="4188187"/>
                      <a:pt x="2517673" y="4210345"/>
                      <a:pt x="2539830" y="4265738"/>
                    </a:cubicBezTo>
                    <a:cubicBezTo>
                      <a:pt x="2573067" y="4332211"/>
                      <a:pt x="2528751" y="4431919"/>
                      <a:pt x="2462278" y="4465155"/>
                    </a:cubicBezTo>
                    <a:cubicBezTo>
                      <a:pt x="2395805" y="4509470"/>
                      <a:pt x="2318253" y="4498391"/>
                      <a:pt x="2251780" y="4442998"/>
                    </a:cubicBezTo>
                    <a:cubicBezTo>
                      <a:pt x="2118833" y="4310053"/>
                      <a:pt x="1985887" y="4177108"/>
                      <a:pt x="1864019" y="4055242"/>
                    </a:cubicBezTo>
                    <a:cubicBezTo>
                      <a:pt x="1797546" y="3988770"/>
                      <a:pt x="1731073" y="3922298"/>
                      <a:pt x="1664600" y="3855825"/>
                    </a:cubicBezTo>
                    <a:cubicBezTo>
                      <a:pt x="1631363" y="3822589"/>
                      <a:pt x="1609206" y="3811510"/>
                      <a:pt x="1575969" y="3855825"/>
                    </a:cubicBezTo>
                    <a:cubicBezTo>
                      <a:pt x="1354392" y="4077400"/>
                      <a:pt x="1132814" y="4298974"/>
                      <a:pt x="911237" y="4520549"/>
                    </a:cubicBezTo>
                    <a:cubicBezTo>
                      <a:pt x="878000" y="4553785"/>
                      <a:pt x="878000" y="4575942"/>
                      <a:pt x="911237" y="4609179"/>
                    </a:cubicBezTo>
                    <a:cubicBezTo>
                      <a:pt x="999868" y="4697808"/>
                      <a:pt x="1088499" y="4786438"/>
                      <a:pt x="1188209" y="4886147"/>
                    </a:cubicBezTo>
                    <a:cubicBezTo>
                      <a:pt x="1232524" y="4930462"/>
                      <a:pt x="1254682" y="4996934"/>
                      <a:pt x="1221445" y="5074485"/>
                    </a:cubicBezTo>
                    <a:cubicBezTo>
                      <a:pt x="1188209" y="5140957"/>
                      <a:pt x="1132814" y="5174194"/>
                      <a:pt x="1055262" y="5185272"/>
                    </a:cubicBezTo>
                    <a:cubicBezTo>
                      <a:pt x="1010947" y="5185272"/>
                      <a:pt x="966631" y="5163115"/>
                      <a:pt x="922316" y="5129879"/>
                    </a:cubicBezTo>
                    <a:cubicBezTo>
                      <a:pt x="634265" y="4830753"/>
                      <a:pt x="346215" y="4542706"/>
                      <a:pt x="58164" y="4254659"/>
                    </a:cubicBezTo>
                    <a:cubicBezTo>
                      <a:pt x="-19388" y="4177108"/>
                      <a:pt x="-19388" y="4077400"/>
                      <a:pt x="58164" y="3999849"/>
                    </a:cubicBezTo>
                    <a:cubicBezTo>
                      <a:pt x="124637" y="3933376"/>
                      <a:pt x="235426" y="3933376"/>
                      <a:pt x="301899" y="3999849"/>
                    </a:cubicBezTo>
                    <a:cubicBezTo>
                      <a:pt x="401609" y="4088479"/>
                      <a:pt x="490240" y="4177108"/>
                      <a:pt x="567792" y="4265738"/>
                    </a:cubicBezTo>
                    <a:cubicBezTo>
                      <a:pt x="601029" y="4298974"/>
                      <a:pt x="623186" y="4310053"/>
                      <a:pt x="656423" y="4276817"/>
                    </a:cubicBezTo>
                    <a:cubicBezTo>
                      <a:pt x="878000" y="4044164"/>
                      <a:pt x="1110657" y="3822589"/>
                      <a:pt x="1332234" y="3601015"/>
                    </a:cubicBezTo>
                    <a:cubicBezTo>
                      <a:pt x="1365471" y="3567779"/>
                      <a:pt x="1354392" y="3545621"/>
                      <a:pt x="1332234" y="3523464"/>
                    </a:cubicBezTo>
                    <a:cubicBezTo>
                      <a:pt x="1132814" y="3335125"/>
                      <a:pt x="944474" y="3146787"/>
                      <a:pt x="756133" y="2947370"/>
                    </a:cubicBezTo>
                    <a:cubicBezTo>
                      <a:pt x="678581" y="2869819"/>
                      <a:pt x="667502" y="2803347"/>
                      <a:pt x="722896" y="2714717"/>
                    </a:cubicBezTo>
                    <a:cubicBezTo>
                      <a:pt x="767212" y="2637166"/>
                      <a:pt x="844764" y="2615008"/>
                      <a:pt x="944474" y="2648244"/>
                    </a:cubicBezTo>
                    <a:cubicBezTo>
                      <a:pt x="977710" y="2670402"/>
                      <a:pt x="988789" y="2648244"/>
                      <a:pt x="1010947" y="2626087"/>
                    </a:cubicBezTo>
                    <a:cubicBezTo>
                      <a:pt x="1088499" y="2559615"/>
                      <a:pt x="1154972" y="2482064"/>
                      <a:pt x="1232524" y="2404513"/>
                    </a:cubicBezTo>
                    <a:cubicBezTo>
                      <a:pt x="2008045" y="1629002"/>
                      <a:pt x="2783565" y="853491"/>
                      <a:pt x="3559086" y="77981"/>
                    </a:cubicBezTo>
                    <a:cubicBezTo>
                      <a:pt x="3617250" y="19817"/>
                      <a:pt x="3675414" y="-7187"/>
                      <a:pt x="3747600" y="16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noAutofit/>
              </a:bodyPr>
              <a:lstStyle/>
              <a:p>
                <a:endParaRPr lang="en-GB" sz="3300"/>
              </a:p>
            </p:txBody>
          </p:sp>
          <p:sp>
            <p:nvSpPr>
              <p:cNvPr id="73" name="Freeform 857"/>
              <p:cNvSpPr>
                <a:spLocks/>
              </p:cNvSpPr>
              <p:nvPr/>
            </p:nvSpPr>
            <p:spPr bwMode="auto">
              <a:xfrm>
                <a:off x="7175510" y="-11127"/>
                <a:ext cx="2416173" cy="2293941"/>
              </a:xfrm>
              <a:custGeom>
                <a:avLst/>
                <a:gdLst>
                  <a:gd name="T0" fmla="*/ 218 w 218"/>
                  <a:gd name="T1" fmla="*/ 13 h 207"/>
                  <a:gd name="T2" fmla="*/ 211 w 218"/>
                  <a:gd name="T3" fmla="*/ 18 h 207"/>
                  <a:gd name="T4" fmla="*/ 73 w 218"/>
                  <a:gd name="T5" fmla="*/ 156 h 207"/>
                  <a:gd name="T6" fmla="*/ 70 w 218"/>
                  <a:gd name="T7" fmla="*/ 168 h 207"/>
                  <a:gd name="T8" fmla="*/ 64 w 218"/>
                  <a:gd name="T9" fmla="*/ 188 h 207"/>
                  <a:gd name="T10" fmla="*/ 47 w 218"/>
                  <a:gd name="T11" fmla="*/ 205 h 207"/>
                  <a:gd name="T12" fmla="*/ 41 w 218"/>
                  <a:gd name="T13" fmla="*/ 205 h 207"/>
                  <a:gd name="T14" fmla="*/ 2 w 218"/>
                  <a:gd name="T15" fmla="*/ 166 h 207"/>
                  <a:gd name="T16" fmla="*/ 3 w 218"/>
                  <a:gd name="T17" fmla="*/ 159 h 207"/>
                  <a:gd name="T18" fmla="*/ 22 w 218"/>
                  <a:gd name="T19" fmla="*/ 139 h 207"/>
                  <a:gd name="T20" fmla="*/ 34 w 218"/>
                  <a:gd name="T21" fmla="*/ 136 h 207"/>
                  <a:gd name="T22" fmla="*/ 54 w 218"/>
                  <a:gd name="T23" fmla="*/ 130 h 207"/>
                  <a:gd name="T24" fmla="*/ 179 w 218"/>
                  <a:gd name="T25" fmla="*/ 5 h 207"/>
                  <a:gd name="T26" fmla="*/ 189 w 218"/>
                  <a:gd name="T27" fmla="*/ 2 h 207"/>
                  <a:gd name="T28" fmla="*/ 217 w 218"/>
                  <a:gd name="T29" fmla="*/ 11 h 207"/>
                  <a:gd name="T30" fmla="*/ 218 w 218"/>
                  <a:gd name="T31" fmla="*/ 1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8" h="207">
                    <a:moveTo>
                      <a:pt x="218" y="13"/>
                    </a:moveTo>
                    <a:cubicBezTo>
                      <a:pt x="216" y="15"/>
                      <a:pt x="213" y="16"/>
                      <a:pt x="211" y="18"/>
                    </a:cubicBezTo>
                    <a:cubicBezTo>
                      <a:pt x="165" y="64"/>
                      <a:pt x="119" y="110"/>
                      <a:pt x="73" y="156"/>
                    </a:cubicBezTo>
                    <a:cubicBezTo>
                      <a:pt x="69" y="160"/>
                      <a:pt x="67" y="164"/>
                      <a:pt x="70" y="168"/>
                    </a:cubicBezTo>
                    <a:cubicBezTo>
                      <a:pt x="74" y="177"/>
                      <a:pt x="71" y="182"/>
                      <a:pt x="64" y="188"/>
                    </a:cubicBezTo>
                    <a:cubicBezTo>
                      <a:pt x="58" y="193"/>
                      <a:pt x="53" y="199"/>
                      <a:pt x="47" y="205"/>
                    </a:cubicBezTo>
                    <a:cubicBezTo>
                      <a:pt x="45" y="207"/>
                      <a:pt x="44" y="207"/>
                      <a:pt x="41" y="205"/>
                    </a:cubicBezTo>
                    <a:cubicBezTo>
                      <a:pt x="28" y="192"/>
                      <a:pt x="16" y="179"/>
                      <a:pt x="2" y="166"/>
                    </a:cubicBezTo>
                    <a:cubicBezTo>
                      <a:pt x="0" y="163"/>
                      <a:pt x="0" y="161"/>
                      <a:pt x="3" y="159"/>
                    </a:cubicBezTo>
                    <a:cubicBezTo>
                      <a:pt x="9" y="152"/>
                      <a:pt x="16" y="146"/>
                      <a:pt x="22" y="139"/>
                    </a:cubicBezTo>
                    <a:cubicBezTo>
                      <a:pt x="26" y="135"/>
                      <a:pt x="29" y="134"/>
                      <a:pt x="34" y="136"/>
                    </a:cubicBezTo>
                    <a:cubicBezTo>
                      <a:pt x="42" y="140"/>
                      <a:pt x="48" y="137"/>
                      <a:pt x="54" y="130"/>
                    </a:cubicBezTo>
                    <a:cubicBezTo>
                      <a:pt x="95" y="88"/>
                      <a:pt x="137" y="47"/>
                      <a:pt x="179" y="5"/>
                    </a:cubicBezTo>
                    <a:cubicBezTo>
                      <a:pt x="182" y="2"/>
                      <a:pt x="185" y="0"/>
                      <a:pt x="189" y="2"/>
                    </a:cubicBezTo>
                    <a:cubicBezTo>
                      <a:pt x="198" y="5"/>
                      <a:pt x="208" y="8"/>
                      <a:pt x="217" y="11"/>
                    </a:cubicBezTo>
                    <a:cubicBezTo>
                      <a:pt x="217" y="12"/>
                      <a:pt x="217" y="13"/>
                      <a:pt x="218"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74" name="Freeform 859"/>
              <p:cNvSpPr>
                <a:spLocks/>
              </p:cNvSpPr>
              <p:nvPr/>
            </p:nvSpPr>
            <p:spPr bwMode="auto">
              <a:xfrm>
                <a:off x="4849814" y="2481262"/>
                <a:ext cx="2116137" cy="2138367"/>
              </a:xfrm>
              <a:custGeom>
                <a:avLst/>
                <a:gdLst>
                  <a:gd name="T0" fmla="*/ 191 w 191"/>
                  <a:gd name="T1" fmla="*/ 71 h 193"/>
                  <a:gd name="T2" fmla="*/ 179 w 191"/>
                  <a:gd name="T3" fmla="*/ 84 h 193"/>
                  <a:gd name="T4" fmla="*/ 175 w 191"/>
                  <a:gd name="T5" fmla="*/ 81 h 193"/>
                  <a:gd name="T6" fmla="*/ 152 w 191"/>
                  <a:gd name="T7" fmla="*/ 58 h 193"/>
                  <a:gd name="T8" fmla="*/ 144 w 191"/>
                  <a:gd name="T9" fmla="*/ 59 h 193"/>
                  <a:gd name="T10" fmla="*/ 140 w 191"/>
                  <a:gd name="T11" fmla="*/ 63 h 193"/>
                  <a:gd name="T12" fmla="*/ 140 w 191"/>
                  <a:gd name="T13" fmla="*/ 69 h 193"/>
                  <a:gd name="T14" fmla="*/ 164 w 191"/>
                  <a:gd name="T15" fmla="*/ 92 h 193"/>
                  <a:gd name="T16" fmla="*/ 164 w 191"/>
                  <a:gd name="T17" fmla="*/ 99 h 193"/>
                  <a:gd name="T18" fmla="*/ 152 w 191"/>
                  <a:gd name="T19" fmla="*/ 110 h 193"/>
                  <a:gd name="T20" fmla="*/ 141 w 191"/>
                  <a:gd name="T21" fmla="*/ 100 h 193"/>
                  <a:gd name="T22" fmla="*/ 132 w 191"/>
                  <a:gd name="T23" fmla="*/ 101 h 193"/>
                  <a:gd name="T24" fmla="*/ 130 w 191"/>
                  <a:gd name="T25" fmla="*/ 111 h 193"/>
                  <a:gd name="T26" fmla="*/ 130 w 191"/>
                  <a:gd name="T27" fmla="*/ 112 h 193"/>
                  <a:gd name="T28" fmla="*/ 128 w 191"/>
                  <a:gd name="T29" fmla="*/ 135 h 193"/>
                  <a:gd name="T30" fmla="*/ 123 w 191"/>
                  <a:gd name="T31" fmla="*/ 134 h 193"/>
                  <a:gd name="T32" fmla="*/ 99 w 191"/>
                  <a:gd name="T33" fmla="*/ 111 h 193"/>
                  <a:gd name="T34" fmla="*/ 92 w 191"/>
                  <a:gd name="T35" fmla="*/ 111 h 193"/>
                  <a:gd name="T36" fmla="*/ 92 w 191"/>
                  <a:gd name="T37" fmla="*/ 126 h 193"/>
                  <a:gd name="T38" fmla="*/ 111 w 191"/>
                  <a:gd name="T39" fmla="*/ 145 h 193"/>
                  <a:gd name="T40" fmla="*/ 111 w 191"/>
                  <a:gd name="T41" fmla="*/ 152 h 193"/>
                  <a:gd name="T42" fmla="*/ 100 w 191"/>
                  <a:gd name="T43" fmla="*/ 162 h 193"/>
                  <a:gd name="T44" fmla="*/ 89 w 191"/>
                  <a:gd name="T45" fmla="*/ 153 h 193"/>
                  <a:gd name="T46" fmla="*/ 79 w 191"/>
                  <a:gd name="T47" fmla="*/ 154 h 193"/>
                  <a:gd name="T48" fmla="*/ 77 w 191"/>
                  <a:gd name="T49" fmla="*/ 164 h 193"/>
                  <a:gd name="T50" fmla="*/ 87 w 191"/>
                  <a:gd name="T51" fmla="*/ 175 h 193"/>
                  <a:gd name="T52" fmla="*/ 73 w 191"/>
                  <a:gd name="T53" fmla="*/ 191 h 193"/>
                  <a:gd name="T54" fmla="*/ 68 w 191"/>
                  <a:gd name="T55" fmla="*/ 189 h 193"/>
                  <a:gd name="T56" fmla="*/ 3 w 191"/>
                  <a:gd name="T57" fmla="*/ 124 h 193"/>
                  <a:gd name="T58" fmla="*/ 3 w 191"/>
                  <a:gd name="T59" fmla="*/ 117 h 193"/>
                  <a:gd name="T60" fmla="*/ 116 w 191"/>
                  <a:gd name="T61" fmla="*/ 4 h 193"/>
                  <a:gd name="T62" fmla="*/ 125 w 191"/>
                  <a:gd name="T63" fmla="*/ 2 h 193"/>
                  <a:gd name="T64" fmla="*/ 163 w 191"/>
                  <a:gd name="T65" fmla="*/ 21 h 193"/>
                  <a:gd name="T66" fmla="*/ 171 w 191"/>
                  <a:gd name="T67" fmla="*/ 29 h 193"/>
                  <a:gd name="T68" fmla="*/ 190 w 191"/>
                  <a:gd name="T69" fmla="*/ 67 h 193"/>
                  <a:gd name="T70" fmla="*/ 191 w 191"/>
                  <a:gd name="T71" fmla="*/ 7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93">
                    <a:moveTo>
                      <a:pt x="191" y="71"/>
                    </a:moveTo>
                    <a:cubicBezTo>
                      <a:pt x="191" y="72"/>
                      <a:pt x="180" y="84"/>
                      <a:pt x="179" y="84"/>
                    </a:cubicBezTo>
                    <a:cubicBezTo>
                      <a:pt x="177" y="84"/>
                      <a:pt x="176" y="82"/>
                      <a:pt x="175" y="81"/>
                    </a:cubicBezTo>
                    <a:cubicBezTo>
                      <a:pt x="168" y="74"/>
                      <a:pt x="160" y="66"/>
                      <a:pt x="152" y="58"/>
                    </a:cubicBezTo>
                    <a:cubicBezTo>
                      <a:pt x="149" y="55"/>
                      <a:pt x="147" y="55"/>
                      <a:pt x="144" y="59"/>
                    </a:cubicBezTo>
                    <a:cubicBezTo>
                      <a:pt x="143" y="60"/>
                      <a:pt x="142" y="62"/>
                      <a:pt x="140" y="63"/>
                    </a:cubicBezTo>
                    <a:cubicBezTo>
                      <a:pt x="137" y="65"/>
                      <a:pt x="138" y="67"/>
                      <a:pt x="140" y="69"/>
                    </a:cubicBezTo>
                    <a:cubicBezTo>
                      <a:pt x="148" y="76"/>
                      <a:pt x="156" y="85"/>
                      <a:pt x="164" y="92"/>
                    </a:cubicBezTo>
                    <a:cubicBezTo>
                      <a:pt x="167" y="95"/>
                      <a:pt x="167" y="97"/>
                      <a:pt x="164" y="99"/>
                    </a:cubicBezTo>
                    <a:cubicBezTo>
                      <a:pt x="160" y="103"/>
                      <a:pt x="157" y="109"/>
                      <a:pt x="152" y="110"/>
                    </a:cubicBezTo>
                    <a:cubicBezTo>
                      <a:pt x="148" y="110"/>
                      <a:pt x="145" y="104"/>
                      <a:pt x="141" y="100"/>
                    </a:cubicBezTo>
                    <a:cubicBezTo>
                      <a:pt x="137" y="95"/>
                      <a:pt x="135" y="98"/>
                      <a:pt x="132" y="101"/>
                    </a:cubicBezTo>
                    <a:cubicBezTo>
                      <a:pt x="130" y="104"/>
                      <a:pt x="124" y="106"/>
                      <a:pt x="130" y="111"/>
                    </a:cubicBezTo>
                    <a:cubicBezTo>
                      <a:pt x="130" y="111"/>
                      <a:pt x="130" y="111"/>
                      <a:pt x="130" y="112"/>
                    </a:cubicBezTo>
                    <a:cubicBezTo>
                      <a:pt x="142" y="124"/>
                      <a:pt x="142" y="125"/>
                      <a:pt x="128" y="135"/>
                    </a:cubicBezTo>
                    <a:cubicBezTo>
                      <a:pt x="125" y="138"/>
                      <a:pt x="124" y="136"/>
                      <a:pt x="123" y="134"/>
                    </a:cubicBezTo>
                    <a:cubicBezTo>
                      <a:pt x="115" y="127"/>
                      <a:pt x="107" y="119"/>
                      <a:pt x="99" y="111"/>
                    </a:cubicBezTo>
                    <a:cubicBezTo>
                      <a:pt x="96" y="108"/>
                      <a:pt x="95" y="108"/>
                      <a:pt x="92" y="111"/>
                    </a:cubicBezTo>
                    <a:cubicBezTo>
                      <a:pt x="84" y="119"/>
                      <a:pt x="84" y="118"/>
                      <a:pt x="92" y="126"/>
                    </a:cubicBezTo>
                    <a:cubicBezTo>
                      <a:pt x="98" y="133"/>
                      <a:pt x="105" y="139"/>
                      <a:pt x="111" y="145"/>
                    </a:cubicBezTo>
                    <a:cubicBezTo>
                      <a:pt x="114" y="148"/>
                      <a:pt x="114" y="150"/>
                      <a:pt x="111" y="152"/>
                    </a:cubicBezTo>
                    <a:cubicBezTo>
                      <a:pt x="107" y="156"/>
                      <a:pt x="104" y="162"/>
                      <a:pt x="100" y="162"/>
                    </a:cubicBezTo>
                    <a:cubicBezTo>
                      <a:pt x="96" y="163"/>
                      <a:pt x="92" y="157"/>
                      <a:pt x="89" y="153"/>
                    </a:cubicBezTo>
                    <a:cubicBezTo>
                      <a:pt x="85" y="148"/>
                      <a:pt x="83" y="150"/>
                      <a:pt x="79" y="154"/>
                    </a:cubicBezTo>
                    <a:cubicBezTo>
                      <a:pt x="77" y="157"/>
                      <a:pt x="71" y="159"/>
                      <a:pt x="77" y="164"/>
                    </a:cubicBezTo>
                    <a:cubicBezTo>
                      <a:pt x="81" y="168"/>
                      <a:pt x="88" y="172"/>
                      <a:pt x="87" y="175"/>
                    </a:cubicBezTo>
                    <a:cubicBezTo>
                      <a:pt x="84" y="181"/>
                      <a:pt x="78" y="186"/>
                      <a:pt x="73" y="191"/>
                    </a:cubicBezTo>
                    <a:cubicBezTo>
                      <a:pt x="71" y="193"/>
                      <a:pt x="70" y="191"/>
                      <a:pt x="68" y="189"/>
                    </a:cubicBezTo>
                    <a:cubicBezTo>
                      <a:pt x="47" y="168"/>
                      <a:pt x="25" y="146"/>
                      <a:pt x="3" y="124"/>
                    </a:cubicBezTo>
                    <a:cubicBezTo>
                      <a:pt x="0" y="121"/>
                      <a:pt x="1" y="120"/>
                      <a:pt x="3" y="117"/>
                    </a:cubicBezTo>
                    <a:cubicBezTo>
                      <a:pt x="41" y="79"/>
                      <a:pt x="78" y="42"/>
                      <a:pt x="116" y="4"/>
                    </a:cubicBezTo>
                    <a:cubicBezTo>
                      <a:pt x="119" y="1"/>
                      <a:pt x="121" y="0"/>
                      <a:pt x="125" y="2"/>
                    </a:cubicBezTo>
                    <a:cubicBezTo>
                      <a:pt x="138" y="9"/>
                      <a:pt x="150" y="15"/>
                      <a:pt x="163" y="21"/>
                    </a:cubicBezTo>
                    <a:cubicBezTo>
                      <a:pt x="167" y="23"/>
                      <a:pt x="169" y="25"/>
                      <a:pt x="171" y="29"/>
                    </a:cubicBezTo>
                    <a:cubicBezTo>
                      <a:pt x="177" y="42"/>
                      <a:pt x="183" y="54"/>
                      <a:pt x="190" y="67"/>
                    </a:cubicBezTo>
                    <a:cubicBezTo>
                      <a:pt x="190" y="69"/>
                      <a:pt x="191" y="70"/>
                      <a:pt x="191"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grpSp>
        <p:grpSp>
          <p:nvGrpSpPr>
            <p:cNvPr id="75" name="Groupe 4"/>
            <p:cNvGrpSpPr/>
            <p:nvPr/>
          </p:nvGrpSpPr>
          <p:grpSpPr>
            <a:xfrm>
              <a:off x="686573" y="1764983"/>
              <a:ext cx="650242" cy="518503"/>
              <a:chOff x="2681288" y="690563"/>
              <a:chExt cx="6840538" cy="5454650"/>
            </a:xfrm>
            <a:solidFill>
              <a:schemeClr val="accent2"/>
            </a:solidFill>
          </p:grpSpPr>
          <p:sp>
            <p:nvSpPr>
              <p:cNvPr id="76" name="Freeform 24"/>
              <p:cNvSpPr>
                <a:spLocks/>
              </p:cNvSpPr>
              <p:nvPr/>
            </p:nvSpPr>
            <p:spPr bwMode="auto">
              <a:xfrm>
                <a:off x="2681288" y="1738313"/>
                <a:ext cx="4811716" cy="4351334"/>
              </a:xfrm>
              <a:custGeom>
                <a:avLst/>
                <a:gdLst>
                  <a:gd name="T0" fmla="*/ 186 w 427"/>
                  <a:gd name="T1" fmla="*/ 50 h 386"/>
                  <a:gd name="T2" fmla="*/ 152 w 427"/>
                  <a:gd name="T3" fmla="*/ 62 h 386"/>
                  <a:gd name="T4" fmla="*/ 109 w 427"/>
                  <a:gd name="T5" fmla="*/ 88 h 386"/>
                  <a:gd name="T6" fmla="*/ 101 w 427"/>
                  <a:gd name="T7" fmla="*/ 108 h 386"/>
                  <a:gd name="T8" fmla="*/ 156 w 427"/>
                  <a:gd name="T9" fmla="*/ 88 h 386"/>
                  <a:gd name="T10" fmla="*/ 145 w 427"/>
                  <a:gd name="T11" fmla="*/ 110 h 386"/>
                  <a:gd name="T12" fmla="*/ 99 w 427"/>
                  <a:gd name="T13" fmla="*/ 152 h 386"/>
                  <a:gd name="T14" fmla="*/ 78 w 427"/>
                  <a:gd name="T15" fmla="*/ 178 h 386"/>
                  <a:gd name="T16" fmla="*/ 70 w 427"/>
                  <a:gd name="T17" fmla="*/ 219 h 386"/>
                  <a:gd name="T18" fmla="*/ 62 w 427"/>
                  <a:gd name="T19" fmla="*/ 311 h 386"/>
                  <a:gd name="T20" fmla="*/ 57 w 427"/>
                  <a:gd name="T21" fmla="*/ 375 h 386"/>
                  <a:gd name="T22" fmla="*/ 46 w 427"/>
                  <a:gd name="T23" fmla="*/ 382 h 386"/>
                  <a:gd name="T24" fmla="*/ 2 w 427"/>
                  <a:gd name="T25" fmla="*/ 315 h 386"/>
                  <a:gd name="T26" fmla="*/ 0 w 427"/>
                  <a:gd name="T27" fmla="*/ 259 h 386"/>
                  <a:gd name="T28" fmla="*/ 3 w 427"/>
                  <a:gd name="T29" fmla="*/ 248 h 386"/>
                  <a:gd name="T30" fmla="*/ 25 w 427"/>
                  <a:gd name="T31" fmla="*/ 191 h 386"/>
                  <a:gd name="T32" fmla="*/ 29 w 427"/>
                  <a:gd name="T33" fmla="*/ 153 h 386"/>
                  <a:gd name="T34" fmla="*/ 69 w 427"/>
                  <a:gd name="T35" fmla="*/ 45 h 386"/>
                  <a:gd name="T36" fmla="*/ 98 w 427"/>
                  <a:gd name="T37" fmla="*/ 22 h 386"/>
                  <a:gd name="T38" fmla="*/ 120 w 427"/>
                  <a:gd name="T39" fmla="*/ 19 h 386"/>
                  <a:gd name="T40" fmla="*/ 189 w 427"/>
                  <a:gd name="T41" fmla="*/ 21 h 386"/>
                  <a:gd name="T42" fmla="*/ 195 w 427"/>
                  <a:gd name="T43" fmla="*/ 16 h 386"/>
                  <a:gd name="T44" fmla="*/ 198 w 427"/>
                  <a:gd name="T45" fmla="*/ 6 h 386"/>
                  <a:gd name="T46" fmla="*/ 206 w 427"/>
                  <a:gd name="T47" fmla="*/ 4 h 386"/>
                  <a:gd name="T48" fmla="*/ 248 w 427"/>
                  <a:gd name="T49" fmla="*/ 38 h 386"/>
                  <a:gd name="T50" fmla="*/ 342 w 427"/>
                  <a:gd name="T51" fmla="*/ 115 h 386"/>
                  <a:gd name="T52" fmla="*/ 423 w 427"/>
                  <a:gd name="T53" fmla="*/ 181 h 386"/>
                  <a:gd name="T54" fmla="*/ 425 w 427"/>
                  <a:gd name="T55" fmla="*/ 189 h 386"/>
                  <a:gd name="T56" fmla="*/ 359 w 427"/>
                  <a:gd name="T57" fmla="*/ 261 h 386"/>
                  <a:gd name="T58" fmla="*/ 282 w 427"/>
                  <a:gd name="T59" fmla="*/ 265 h 386"/>
                  <a:gd name="T60" fmla="*/ 209 w 427"/>
                  <a:gd name="T61" fmla="*/ 197 h 386"/>
                  <a:gd name="T62" fmla="*/ 185 w 427"/>
                  <a:gd name="T63" fmla="*/ 108 h 386"/>
                  <a:gd name="T64" fmla="*/ 186 w 427"/>
                  <a:gd name="T65" fmla="*/ 56 h 386"/>
                  <a:gd name="T66" fmla="*/ 186 w 427"/>
                  <a:gd name="T67" fmla="*/ 5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7" h="386">
                    <a:moveTo>
                      <a:pt x="186" y="50"/>
                    </a:moveTo>
                    <a:cubicBezTo>
                      <a:pt x="174" y="54"/>
                      <a:pt x="163" y="57"/>
                      <a:pt x="152" y="62"/>
                    </a:cubicBezTo>
                    <a:cubicBezTo>
                      <a:pt x="137" y="68"/>
                      <a:pt x="121" y="74"/>
                      <a:pt x="109" y="88"/>
                    </a:cubicBezTo>
                    <a:cubicBezTo>
                      <a:pt x="104" y="93"/>
                      <a:pt x="102" y="99"/>
                      <a:pt x="101" y="108"/>
                    </a:cubicBezTo>
                    <a:cubicBezTo>
                      <a:pt x="119" y="101"/>
                      <a:pt x="135" y="87"/>
                      <a:pt x="156" y="88"/>
                    </a:cubicBezTo>
                    <a:cubicBezTo>
                      <a:pt x="154" y="97"/>
                      <a:pt x="149" y="104"/>
                      <a:pt x="145" y="110"/>
                    </a:cubicBezTo>
                    <a:cubicBezTo>
                      <a:pt x="132" y="127"/>
                      <a:pt x="115" y="139"/>
                      <a:pt x="99" y="152"/>
                    </a:cubicBezTo>
                    <a:cubicBezTo>
                      <a:pt x="91" y="160"/>
                      <a:pt x="81" y="166"/>
                      <a:pt x="78" y="178"/>
                    </a:cubicBezTo>
                    <a:cubicBezTo>
                      <a:pt x="74" y="191"/>
                      <a:pt x="71" y="205"/>
                      <a:pt x="70" y="219"/>
                    </a:cubicBezTo>
                    <a:cubicBezTo>
                      <a:pt x="67" y="249"/>
                      <a:pt x="65" y="280"/>
                      <a:pt x="62" y="311"/>
                    </a:cubicBezTo>
                    <a:cubicBezTo>
                      <a:pt x="61" y="333"/>
                      <a:pt x="59" y="354"/>
                      <a:pt x="57" y="375"/>
                    </a:cubicBezTo>
                    <a:cubicBezTo>
                      <a:pt x="57" y="385"/>
                      <a:pt x="55" y="386"/>
                      <a:pt x="46" y="382"/>
                    </a:cubicBezTo>
                    <a:cubicBezTo>
                      <a:pt x="17" y="369"/>
                      <a:pt x="5" y="345"/>
                      <a:pt x="2" y="315"/>
                    </a:cubicBezTo>
                    <a:cubicBezTo>
                      <a:pt x="1" y="297"/>
                      <a:pt x="1" y="278"/>
                      <a:pt x="0" y="259"/>
                    </a:cubicBezTo>
                    <a:cubicBezTo>
                      <a:pt x="0" y="255"/>
                      <a:pt x="2" y="252"/>
                      <a:pt x="3" y="248"/>
                    </a:cubicBezTo>
                    <a:cubicBezTo>
                      <a:pt x="10" y="229"/>
                      <a:pt x="19" y="210"/>
                      <a:pt x="25" y="191"/>
                    </a:cubicBezTo>
                    <a:cubicBezTo>
                      <a:pt x="28" y="179"/>
                      <a:pt x="28" y="166"/>
                      <a:pt x="29" y="153"/>
                    </a:cubicBezTo>
                    <a:cubicBezTo>
                      <a:pt x="33" y="114"/>
                      <a:pt x="45" y="77"/>
                      <a:pt x="69" y="45"/>
                    </a:cubicBezTo>
                    <a:cubicBezTo>
                      <a:pt x="76" y="35"/>
                      <a:pt x="86" y="26"/>
                      <a:pt x="98" y="22"/>
                    </a:cubicBezTo>
                    <a:cubicBezTo>
                      <a:pt x="105" y="19"/>
                      <a:pt x="113" y="19"/>
                      <a:pt x="120" y="19"/>
                    </a:cubicBezTo>
                    <a:cubicBezTo>
                      <a:pt x="143" y="20"/>
                      <a:pt x="166" y="20"/>
                      <a:pt x="189" y="21"/>
                    </a:cubicBezTo>
                    <a:cubicBezTo>
                      <a:pt x="191" y="21"/>
                      <a:pt x="193" y="18"/>
                      <a:pt x="195" y="16"/>
                    </a:cubicBezTo>
                    <a:cubicBezTo>
                      <a:pt x="196" y="13"/>
                      <a:pt x="197" y="9"/>
                      <a:pt x="198" y="6"/>
                    </a:cubicBezTo>
                    <a:cubicBezTo>
                      <a:pt x="200" y="1"/>
                      <a:pt x="202" y="0"/>
                      <a:pt x="206" y="4"/>
                    </a:cubicBezTo>
                    <a:cubicBezTo>
                      <a:pt x="220" y="15"/>
                      <a:pt x="234" y="27"/>
                      <a:pt x="248" y="38"/>
                    </a:cubicBezTo>
                    <a:cubicBezTo>
                      <a:pt x="279" y="64"/>
                      <a:pt x="311" y="89"/>
                      <a:pt x="342" y="115"/>
                    </a:cubicBezTo>
                    <a:cubicBezTo>
                      <a:pt x="369" y="137"/>
                      <a:pt x="396" y="159"/>
                      <a:pt x="423" y="181"/>
                    </a:cubicBezTo>
                    <a:cubicBezTo>
                      <a:pt x="426" y="183"/>
                      <a:pt x="427" y="185"/>
                      <a:pt x="425" y="189"/>
                    </a:cubicBezTo>
                    <a:cubicBezTo>
                      <a:pt x="410" y="220"/>
                      <a:pt x="390" y="246"/>
                      <a:pt x="359" y="261"/>
                    </a:cubicBezTo>
                    <a:cubicBezTo>
                      <a:pt x="334" y="273"/>
                      <a:pt x="308" y="275"/>
                      <a:pt x="282" y="265"/>
                    </a:cubicBezTo>
                    <a:cubicBezTo>
                      <a:pt x="248" y="253"/>
                      <a:pt x="226" y="228"/>
                      <a:pt x="209" y="197"/>
                    </a:cubicBezTo>
                    <a:cubicBezTo>
                      <a:pt x="194" y="169"/>
                      <a:pt x="186" y="140"/>
                      <a:pt x="185" y="108"/>
                    </a:cubicBezTo>
                    <a:cubicBezTo>
                      <a:pt x="184" y="91"/>
                      <a:pt x="185" y="73"/>
                      <a:pt x="186" y="56"/>
                    </a:cubicBezTo>
                    <a:cubicBezTo>
                      <a:pt x="186" y="54"/>
                      <a:pt x="186" y="53"/>
                      <a:pt x="18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77" name="Freeform 25"/>
              <p:cNvSpPr>
                <a:spLocks/>
              </p:cNvSpPr>
              <p:nvPr/>
            </p:nvSpPr>
            <p:spPr bwMode="auto">
              <a:xfrm>
                <a:off x="7391402" y="1941517"/>
                <a:ext cx="2130424" cy="4181478"/>
              </a:xfrm>
              <a:custGeom>
                <a:avLst/>
                <a:gdLst>
                  <a:gd name="T0" fmla="*/ 45 w 189"/>
                  <a:gd name="T1" fmla="*/ 73 h 371"/>
                  <a:gd name="T2" fmla="*/ 98 w 189"/>
                  <a:gd name="T3" fmla="*/ 100 h 371"/>
                  <a:gd name="T4" fmla="*/ 79 w 189"/>
                  <a:gd name="T5" fmla="*/ 65 h 371"/>
                  <a:gd name="T6" fmla="*/ 32 w 189"/>
                  <a:gd name="T7" fmla="*/ 37 h 371"/>
                  <a:gd name="T8" fmla="*/ 10 w 189"/>
                  <a:gd name="T9" fmla="*/ 23 h 371"/>
                  <a:gd name="T10" fmla="*/ 5 w 189"/>
                  <a:gd name="T11" fmla="*/ 17 h 371"/>
                  <a:gd name="T12" fmla="*/ 16 w 189"/>
                  <a:gd name="T13" fmla="*/ 1 h 371"/>
                  <a:gd name="T14" fmla="*/ 52 w 189"/>
                  <a:gd name="T15" fmla="*/ 6 h 371"/>
                  <a:gd name="T16" fmla="*/ 87 w 189"/>
                  <a:gd name="T17" fmla="*/ 10 h 371"/>
                  <a:gd name="T18" fmla="*/ 139 w 189"/>
                  <a:gd name="T19" fmla="*/ 45 h 371"/>
                  <a:gd name="T20" fmla="*/ 161 w 189"/>
                  <a:gd name="T21" fmla="*/ 118 h 371"/>
                  <a:gd name="T22" fmla="*/ 163 w 189"/>
                  <a:gd name="T23" fmla="*/ 150 h 371"/>
                  <a:gd name="T24" fmla="*/ 178 w 189"/>
                  <a:gd name="T25" fmla="*/ 219 h 371"/>
                  <a:gd name="T26" fmla="*/ 187 w 189"/>
                  <a:gd name="T27" fmla="*/ 265 h 371"/>
                  <a:gd name="T28" fmla="*/ 187 w 189"/>
                  <a:gd name="T29" fmla="*/ 292 h 371"/>
                  <a:gd name="T30" fmla="*/ 132 w 189"/>
                  <a:gd name="T31" fmla="*/ 369 h 371"/>
                  <a:gd name="T32" fmla="*/ 125 w 189"/>
                  <a:gd name="T33" fmla="*/ 365 h 371"/>
                  <a:gd name="T34" fmla="*/ 123 w 189"/>
                  <a:gd name="T35" fmla="*/ 333 h 371"/>
                  <a:gd name="T36" fmla="*/ 120 w 189"/>
                  <a:gd name="T37" fmla="*/ 274 h 371"/>
                  <a:gd name="T38" fmla="*/ 116 w 189"/>
                  <a:gd name="T39" fmla="*/ 202 h 371"/>
                  <a:gd name="T40" fmla="*/ 112 w 189"/>
                  <a:gd name="T41" fmla="*/ 172 h 371"/>
                  <a:gd name="T42" fmla="*/ 95 w 189"/>
                  <a:gd name="T43" fmla="*/ 146 h 371"/>
                  <a:gd name="T44" fmla="*/ 59 w 189"/>
                  <a:gd name="T45" fmla="*/ 104 h 371"/>
                  <a:gd name="T46" fmla="*/ 46 w 189"/>
                  <a:gd name="T47" fmla="*/ 80 h 371"/>
                  <a:gd name="T48" fmla="*/ 45 w 189"/>
                  <a:gd name="T49" fmla="*/ 7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371">
                    <a:moveTo>
                      <a:pt x="45" y="73"/>
                    </a:moveTo>
                    <a:cubicBezTo>
                      <a:pt x="67" y="75"/>
                      <a:pt x="80" y="91"/>
                      <a:pt x="98" y="100"/>
                    </a:cubicBezTo>
                    <a:cubicBezTo>
                      <a:pt x="98" y="84"/>
                      <a:pt x="90" y="73"/>
                      <a:pt x="79" y="65"/>
                    </a:cubicBezTo>
                    <a:cubicBezTo>
                      <a:pt x="64" y="55"/>
                      <a:pt x="48" y="46"/>
                      <a:pt x="32" y="37"/>
                    </a:cubicBezTo>
                    <a:cubicBezTo>
                      <a:pt x="25" y="33"/>
                      <a:pt x="17" y="28"/>
                      <a:pt x="10" y="23"/>
                    </a:cubicBezTo>
                    <a:cubicBezTo>
                      <a:pt x="8" y="22"/>
                      <a:pt x="6" y="19"/>
                      <a:pt x="5" y="17"/>
                    </a:cubicBezTo>
                    <a:cubicBezTo>
                      <a:pt x="0" y="7"/>
                      <a:pt x="6" y="0"/>
                      <a:pt x="16" y="1"/>
                    </a:cubicBezTo>
                    <a:cubicBezTo>
                      <a:pt x="28" y="3"/>
                      <a:pt x="40" y="4"/>
                      <a:pt x="52" y="6"/>
                    </a:cubicBezTo>
                    <a:cubicBezTo>
                      <a:pt x="64" y="7"/>
                      <a:pt x="76" y="10"/>
                      <a:pt x="87" y="10"/>
                    </a:cubicBezTo>
                    <a:cubicBezTo>
                      <a:pt x="113" y="10"/>
                      <a:pt x="128" y="25"/>
                      <a:pt x="139" y="45"/>
                    </a:cubicBezTo>
                    <a:cubicBezTo>
                      <a:pt x="152" y="68"/>
                      <a:pt x="159" y="92"/>
                      <a:pt x="161" y="118"/>
                    </a:cubicBezTo>
                    <a:cubicBezTo>
                      <a:pt x="162" y="128"/>
                      <a:pt x="164" y="139"/>
                      <a:pt x="163" y="150"/>
                    </a:cubicBezTo>
                    <a:cubicBezTo>
                      <a:pt x="158" y="175"/>
                      <a:pt x="167" y="197"/>
                      <a:pt x="178" y="219"/>
                    </a:cubicBezTo>
                    <a:cubicBezTo>
                      <a:pt x="185" y="233"/>
                      <a:pt x="189" y="248"/>
                      <a:pt x="187" y="265"/>
                    </a:cubicBezTo>
                    <a:cubicBezTo>
                      <a:pt x="186" y="274"/>
                      <a:pt x="187" y="283"/>
                      <a:pt x="187" y="292"/>
                    </a:cubicBezTo>
                    <a:cubicBezTo>
                      <a:pt x="187" y="327"/>
                      <a:pt x="164" y="358"/>
                      <a:pt x="132" y="369"/>
                    </a:cubicBezTo>
                    <a:cubicBezTo>
                      <a:pt x="127" y="371"/>
                      <a:pt x="125" y="370"/>
                      <a:pt x="125" y="365"/>
                    </a:cubicBezTo>
                    <a:cubicBezTo>
                      <a:pt x="124" y="355"/>
                      <a:pt x="124" y="344"/>
                      <a:pt x="123" y="333"/>
                    </a:cubicBezTo>
                    <a:cubicBezTo>
                      <a:pt x="122" y="313"/>
                      <a:pt x="121" y="294"/>
                      <a:pt x="120" y="274"/>
                    </a:cubicBezTo>
                    <a:cubicBezTo>
                      <a:pt x="119" y="250"/>
                      <a:pt x="118" y="226"/>
                      <a:pt x="116" y="202"/>
                    </a:cubicBezTo>
                    <a:cubicBezTo>
                      <a:pt x="115" y="192"/>
                      <a:pt x="113" y="182"/>
                      <a:pt x="112" y="172"/>
                    </a:cubicBezTo>
                    <a:cubicBezTo>
                      <a:pt x="110" y="161"/>
                      <a:pt x="102" y="154"/>
                      <a:pt x="95" y="146"/>
                    </a:cubicBezTo>
                    <a:cubicBezTo>
                      <a:pt x="83" y="132"/>
                      <a:pt x="71" y="118"/>
                      <a:pt x="59" y="104"/>
                    </a:cubicBezTo>
                    <a:cubicBezTo>
                      <a:pt x="54" y="97"/>
                      <a:pt x="50" y="88"/>
                      <a:pt x="46" y="80"/>
                    </a:cubicBezTo>
                    <a:cubicBezTo>
                      <a:pt x="46" y="78"/>
                      <a:pt x="46" y="76"/>
                      <a:pt x="45"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78" name="Freeform 26"/>
              <p:cNvSpPr>
                <a:spLocks/>
              </p:cNvSpPr>
              <p:nvPr/>
            </p:nvSpPr>
            <p:spPr bwMode="auto">
              <a:xfrm>
                <a:off x="4743451" y="4589463"/>
                <a:ext cx="3065463" cy="1555750"/>
              </a:xfrm>
              <a:custGeom>
                <a:avLst/>
                <a:gdLst>
                  <a:gd name="T0" fmla="*/ 0 w 272"/>
                  <a:gd name="T1" fmla="*/ 135 h 138"/>
                  <a:gd name="T2" fmla="*/ 15 w 272"/>
                  <a:gd name="T3" fmla="*/ 118 h 138"/>
                  <a:gd name="T4" fmla="*/ 57 w 272"/>
                  <a:gd name="T5" fmla="*/ 48 h 138"/>
                  <a:gd name="T6" fmla="*/ 62 w 272"/>
                  <a:gd name="T7" fmla="*/ 8 h 138"/>
                  <a:gd name="T8" fmla="*/ 61 w 272"/>
                  <a:gd name="T9" fmla="*/ 0 h 138"/>
                  <a:gd name="T10" fmla="*/ 82 w 272"/>
                  <a:gd name="T11" fmla="*/ 12 h 138"/>
                  <a:gd name="T12" fmla="*/ 127 w 272"/>
                  <a:gd name="T13" fmla="*/ 26 h 138"/>
                  <a:gd name="T14" fmla="*/ 173 w 272"/>
                  <a:gd name="T15" fmla="*/ 15 h 138"/>
                  <a:gd name="T16" fmla="*/ 199 w 272"/>
                  <a:gd name="T17" fmla="*/ 3 h 138"/>
                  <a:gd name="T18" fmla="*/ 204 w 272"/>
                  <a:gd name="T19" fmla="*/ 3 h 138"/>
                  <a:gd name="T20" fmla="*/ 205 w 272"/>
                  <a:gd name="T21" fmla="*/ 8 h 138"/>
                  <a:gd name="T22" fmla="*/ 209 w 272"/>
                  <a:gd name="T23" fmla="*/ 41 h 138"/>
                  <a:gd name="T24" fmla="*/ 262 w 272"/>
                  <a:gd name="T25" fmla="*/ 123 h 138"/>
                  <a:gd name="T26" fmla="*/ 270 w 272"/>
                  <a:gd name="T27" fmla="*/ 132 h 138"/>
                  <a:gd name="T28" fmla="*/ 271 w 272"/>
                  <a:gd name="T29" fmla="*/ 136 h 138"/>
                  <a:gd name="T30" fmla="*/ 268 w 272"/>
                  <a:gd name="T31" fmla="*/ 137 h 138"/>
                  <a:gd name="T32" fmla="*/ 264 w 272"/>
                  <a:gd name="T33" fmla="*/ 137 h 138"/>
                  <a:gd name="T34" fmla="*/ 10 w 272"/>
                  <a:gd name="T35" fmla="*/ 137 h 138"/>
                  <a:gd name="T36" fmla="*/ 2 w 272"/>
                  <a:gd name="T37" fmla="*/ 137 h 138"/>
                  <a:gd name="T38" fmla="*/ 0 w 272"/>
                  <a:gd name="T39" fmla="*/ 1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138">
                    <a:moveTo>
                      <a:pt x="0" y="135"/>
                    </a:moveTo>
                    <a:cubicBezTo>
                      <a:pt x="5" y="130"/>
                      <a:pt x="10" y="124"/>
                      <a:pt x="15" y="118"/>
                    </a:cubicBezTo>
                    <a:cubicBezTo>
                      <a:pt x="33" y="97"/>
                      <a:pt x="48" y="74"/>
                      <a:pt x="57" y="48"/>
                    </a:cubicBezTo>
                    <a:cubicBezTo>
                      <a:pt x="61" y="35"/>
                      <a:pt x="64" y="22"/>
                      <a:pt x="62" y="8"/>
                    </a:cubicBezTo>
                    <a:cubicBezTo>
                      <a:pt x="61" y="6"/>
                      <a:pt x="61" y="3"/>
                      <a:pt x="61" y="0"/>
                    </a:cubicBezTo>
                    <a:cubicBezTo>
                      <a:pt x="69" y="4"/>
                      <a:pt x="75" y="8"/>
                      <a:pt x="82" y="12"/>
                    </a:cubicBezTo>
                    <a:cubicBezTo>
                      <a:pt x="96" y="20"/>
                      <a:pt x="111" y="24"/>
                      <a:pt x="127" y="26"/>
                    </a:cubicBezTo>
                    <a:cubicBezTo>
                      <a:pt x="143" y="27"/>
                      <a:pt x="158" y="20"/>
                      <a:pt x="173" y="15"/>
                    </a:cubicBezTo>
                    <a:cubicBezTo>
                      <a:pt x="182" y="11"/>
                      <a:pt x="190" y="7"/>
                      <a:pt x="199" y="3"/>
                    </a:cubicBezTo>
                    <a:cubicBezTo>
                      <a:pt x="200" y="3"/>
                      <a:pt x="203" y="3"/>
                      <a:pt x="204" y="3"/>
                    </a:cubicBezTo>
                    <a:cubicBezTo>
                      <a:pt x="205" y="5"/>
                      <a:pt x="205" y="6"/>
                      <a:pt x="205" y="8"/>
                    </a:cubicBezTo>
                    <a:cubicBezTo>
                      <a:pt x="202" y="20"/>
                      <a:pt x="206" y="31"/>
                      <a:pt x="209" y="41"/>
                    </a:cubicBezTo>
                    <a:cubicBezTo>
                      <a:pt x="220" y="73"/>
                      <a:pt x="240" y="99"/>
                      <a:pt x="262" y="123"/>
                    </a:cubicBezTo>
                    <a:cubicBezTo>
                      <a:pt x="264" y="126"/>
                      <a:pt x="268" y="129"/>
                      <a:pt x="270" y="132"/>
                    </a:cubicBezTo>
                    <a:cubicBezTo>
                      <a:pt x="271" y="133"/>
                      <a:pt x="272" y="135"/>
                      <a:pt x="271" y="136"/>
                    </a:cubicBezTo>
                    <a:cubicBezTo>
                      <a:pt x="271" y="137"/>
                      <a:pt x="269" y="137"/>
                      <a:pt x="268" y="137"/>
                    </a:cubicBezTo>
                    <a:cubicBezTo>
                      <a:pt x="267" y="138"/>
                      <a:pt x="265" y="137"/>
                      <a:pt x="264" y="137"/>
                    </a:cubicBezTo>
                    <a:cubicBezTo>
                      <a:pt x="179" y="137"/>
                      <a:pt x="94" y="137"/>
                      <a:pt x="10" y="137"/>
                    </a:cubicBezTo>
                    <a:cubicBezTo>
                      <a:pt x="7" y="137"/>
                      <a:pt x="4" y="137"/>
                      <a:pt x="2" y="137"/>
                    </a:cubicBezTo>
                    <a:cubicBezTo>
                      <a:pt x="1" y="137"/>
                      <a:pt x="1" y="136"/>
                      <a:pt x="0" y="1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79" name="Freeform 27"/>
              <p:cNvSpPr>
                <a:spLocks/>
              </p:cNvSpPr>
              <p:nvPr/>
            </p:nvSpPr>
            <p:spPr bwMode="auto">
              <a:xfrm>
                <a:off x="5464176" y="1468438"/>
                <a:ext cx="2501900" cy="2152650"/>
              </a:xfrm>
              <a:custGeom>
                <a:avLst/>
                <a:gdLst>
                  <a:gd name="T0" fmla="*/ 221 w 222"/>
                  <a:gd name="T1" fmla="*/ 168 h 191"/>
                  <a:gd name="T2" fmla="*/ 219 w 222"/>
                  <a:gd name="T3" fmla="*/ 184 h 191"/>
                  <a:gd name="T4" fmla="*/ 212 w 222"/>
                  <a:gd name="T5" fmla="*/ 187 h 191"/>
                  <a:gd name="T6" fmla="*/ 144 w 222"/>
                  <a:gd name="T7" fmla="*/ 133 h 191"/>
                  <a:gd name="T8" fmla="*/ 70 w 222"/>
                  <a:gd name="T9" fmla="*/ 75 h 191"/>
                  <a:gd name="T10" fmla="*/ 5 w 222"/>
                  <a:gd name="T11" fmla="*/ 22 h 191"/>
                  <a:gd name="T12" fmla="*/ 4 w 222"/>
                  <a:gd name="T13" fmla="*/ 11 h 191"/>
                  <a:gd name="T14" fmla="*/ 27 w 222"/>
                  <a:gd name="T15" fmla="*/ 10 h 191"/>
                  <a:gd name="T16" fmla="*/ 199 w 222"/>
                  <a:gd name="T17" fmla="*/ 143 h 191"/>
                  <a:gd name="T18" fmla="*/ 215 w 222"/>
                  <a:gd name="T19" fmla="*/ 155 h 191"/>
                  <a:gd name="T20" fmla="*/ 221 w 222"/>
                  <a:gd name="T21" fmla="*/ 1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191">
                    <a:moveTo>
                      <a:pt x="221" y="168"/>
                    </a:moveTo>
                    <a:cubicBezTo>
                      <a:pt x="221" y="173"/>
                      <a:pt x="220" y="179"/>
                      <a:pt x="219" y="184"/>
                    </a:cubicBezTo>
                    <a:cubicBezTo>
                      <a:pt x="219" y="190"/>
                      <a:pt x="217" y="191"/>
                      <a:pt x="212" y="187"/>
                    </a:cubicBezTo>
                    <a:cubicBezTo>
                      <a:pt x="189" y="170"/>
                      <a:pt x="167" y="151"/>
                      <a:pt x="144" y="133"/>
                    </a:cubicBezTo>
                    <a:cubicBezTo>
                      <a:pt x="119" y="114"/>
                      <a:pt x="95" y="94"/>
                      <a:pt x="70" y="75"/>
                    </a:cubicBezTo>
                    <a:cubicBezTo>
                      <a:pt x="49" y="57"/>
                      <a:pt x="27" y="40"/>
                      <a:pt x="5" y="22"/>
                    </a:cubicBezTo>
                    <a:cubicBezTo>
                      <a:pt x="0" y="18"/>
                      <a:pt x="0" y="16"/>
                      <a:pt x="4" y="11"/>
                    </a:cubicBezTo>
                    <a:cubicBezTo>
                      <a:pt x="15" y="0"/>
                      <a:pt x="15" y="0"/>
                      <a:pt x="27" y="10"/>
                    </a:cubicBezTo>
                    <a:cubicBezTo>
                      <a:pt x="84" y="54"/>
                      <a:pt x="142" y="98"/>
                      <a:pt x="199" y="143"/>
                    </a:cubicBezTo>
                    <a:cubicBezTo>
                      <a:pt x="204" y="147"/>
                      <a:pt x="209" y="151"/>
                      <a:pt x="215" y="155"/>
                    </a:cubicBezTo>
                    <a:cubicBezTo>
                      <a:pt x="220" y="158"/>
                      <a:pt x="222" y="162"/>
                      <a:pt x="221" y="1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80" name="Freeform 28"/>
              <p:cNvSpPr>
                <a:spLocks/>
              </p:cNvSpPr>
              <p:nvPr/>
            </p:nvSpPr>
            <p:spPr bwMode="auto">
              <a:xfrm>
                <a:off x="5532436" y="690563"/>
                <a:ext cx="1724026" cy="1363665"/>
              </a:xfrm>
              <a:custGeom>
                <a:avLst/>
                <a:gdLst>
                  <a:gd name="T0" fmla="*/ 152 w 153"/>
                  <a:gd name="T1" fmla="*/ 121 h 121"/>
                  <a:gd name="T2" fmla="*/ 0 w 153"/>
                  <a:gd name="T3" fmla="*/ 12 h 121"/>
                  <a:gd name="T4" fmla="*/ 1 w 153"/>
                  <a:gd name="T5" fmla="*/ 9 h 121"/>
                  <a:gd name="T6" fmla="*/ 24 w 153"/>
                  <a:gd name="T7" fmla="*/ 3 h 121"/>
                  <a:gd name="T8" fmla="*/ 89 w 153"/>
                  <a:gd name="T9" fmla="*/ 21 h 121"/>
                  <a:gd name="T10" fmla="*/ 153 w 153"/>
                  <a:gd name="T11" fmla="*/ 116 h 121"/>
                  <a:gd name="T12" fmla="*/ 153 w 153"/>
                  <a:gd name="T13" fmla="*/ 118 h 121"/>
                  <a:gd name="T14" fmla="*/ 152 w 153"/>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1">
                    <a:moveTo>
                      <a:pt x="152" y="121"/>
                    </a:moveTo>
                    <a:cubicBezTo>
                      <a:pt x="101" y="85"/>
                      <a:pt x="51" y="48"/>
                      <a:pt x="0" y="12"/>
                    </a:cubicBezTo>
                    <a:cubicBezTo>
                      <a:pt x="0" y="11"/>
                      <a:pt x="0" y="10"/>
                      <a:pt x="1" y="9"/>
                    </a:cubicBezTo>
                    <a:cubicBezTo>
                      <a:pt x="8" y="7"/>
                      <a:pt x="16" y="5"/>
                      <a:pt x="24" y="3"/>
                    </a:cubicBezTo>
                    <a:cubicBezTo>
                      <a:pt x="48" y="0"/>
                      <a:pt x="69" y="7"/>
                      <a:pt x="89" y="21"/>
                    </a:cubicBezTo>
                    <a:cubicBezTo>
                      <a:pt x="122" y="44"/>
                      <a:pt x="141" y="78"/>
                      <a:pt x="153" y="116"/>
                    </a:cubicBezTo>
                    <a:cubicBezTo>
                      <a:pt x="153" y="116"/>
                      <a:pt x="153" y="117"/>
                      <a:pt x="153" y="118"/>
                    </a:cubicBezTo>
                    <a:cubicBezTo>
                      <a:pt x="153" y="119"/>
                      <a:pt x="153" y="119"/>
                      <a:pt x="152" y="1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81" name="Freeform 29"/>
              <p:cNvSpPr>
                <a:spLocks/>
              </p:cNvSpPr>
              <p:nvPr/>
            </p:nvSpPr>
            <p:spPr bwMode="auto">
              <a:xfrm>
                <a:off x="4822826" y="1366838"/>
                <a:ext cx="2592388" cy="2254250"/>
              </a:xfrm>
              <a:custGeom>
                <a:avLst/>
                <a:gdLst>
                  <a:gd name="T0" fmla="*/ 223 w 230"/>
                  <a:gd name="T1" fmla="*/ 200 h 200"/>
                  <a:gd name="T2" fmla="*/ 187 w 230"/>
                  <a:gd name="T3" fmla="*/ 170 h 200"/>
                  <a:gd name="T4" fmla="*/ 99 w 230"/>
                  <a:gd name="T5" fmla="*/ 97 h 200"/>
                  <a:gd name="T6" fmla="*/ 5 w 230"/>
                  <a:gd name="T7" fmla="*/ 19 h 200"/>
                  <a:gd name="T8" fmla="*/ 9 w 230"/>
                  <a:gd name="T9" fmla="*/ 0 h 200"/>
                  <a:gd name="T10" fmla="*/ 14 w 230"/>
                  <a:gd name="T11" fmla="*/ 2 h 200"/>
                  <a:gd name="T12" fmla="*/ 79 w 230"/>
                  <a:gd name="T13" fmla="*/ 55 h 200"/>
                  <a:gd name="T14" fmla="*/ 205 w 230"/>
                  <a:gd name="T15" fmla="*/ 156 h 200"/>
                  <a:gd name="T16" fmla="*/ 224 w 230"/>
                  <a:gd name="T17" fmla="*/ 171 h 200"/>
                  <a:gd name="T18" fmla="*/ 228 w 230"/>
                  <a:gd name="T19" fmla="*/ 183 h 200"/>
                  <a:gd name="T20" fmla="*/ 223 w 230"/>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00">
                    <a:moveTo>
                      <a:pt x="223" y="200"/>
                    </a:moveTo>
                    <a:cubicBezTo>
                      <a:pt x="210" y="189"/>
                      <a:pt x="199" y="180"/>
                      <a:pt x="187" y="170"/>
                    </a:cubicBezTo>
                    <a:cubicBezTo>
                      <a:pt x="158" y="146"/>
                      <a:pt x="128" y="121"/>
                      <a:pt x="99" y="97"/>
                    </a:cubicBezTo>
                    <a:cubicBezTo>
                      <a:pt x="67" y="71"/>
                      <a:pt x="36" y="45"/>
                      <a:pt x="5" y="19"/>
                    </a:cubicBezTo>
                    <a:cubicBezTo>
                      <a:pt x="0" y="15"/>
                      <a:pt x="2" y="3"/>
                      <a:pt x="9" y="0"/>
                    </a:cubicBezTo>
                    <a:cubicBezTo>
                      <a:pt x="10" y="0"/>
                      <a:pt x="12" y="1"/>
                      <a:pt x="14" y="2"/>
                    </a:cubicBezTo>
                    <a:cubicBezTo>
                      <a:pt x="36" y="20"/>
                      <a:pt x="57" y="37"/>
                      <a:pt x="79" y="55"/>
                    </a:cubicBezTo>
                    <a:cubicBezTo>
                      <a:pt x="121" y="89"/>
                      <a:pt x="163" y="122"/>
                      <a:pt x="205" y="156"/>
                    </a:cubicBezTo>
                    <a:cubicBezTo>
                      <a:pt x="211" y="161"/>
                      <a:pt x="218" y="166"/>
                      <a:pt x="224" y="171"/>
                    </a:cubicBezTo>
                    <a:cubicBezTo>
                      <a:pt x="228" y="175"/>
                      <a:pt x="230" y="177"/>
                      <a:pt x="228" y="183"/>
                    </a:cubicBezTo>
                    <a:cubicBezTo>
                      <a:pt x="226" y="188"/>
                      <a:pt x="225" y="193"/>
                      <a:pt x="223" y="2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82" name="Freeform 30"/>
              <p:cNvSpPr>
                <a:spLocks/>
              </p:cNvSpPr>
              <p:nvPr/>
            </p:nvSpPr>
            <p:spPr bwMode="auto">
              <a:xfrm>
                <a:off x="5453063" y="1039813"/>
                <a:ext cx="2209800" cy="1847850"/>
              </a:xfrm>
              <a:custGeom>
                <a:avLst/>
                <a:gdLst>
                  <a:gd name="T0" fmla="*/ 194 w 196"/>
                  <a:gd name="T1" fmla="*/ 164 h 164"/>
                  <a:gd name="T2" fmla="*/ 175 w 196"/>
                  <a:gd name="T3" fmla="*/ 149 h 164"/>
                  <a:gd name="T4" fmla="*/ 51 w 196"/>
                  <a:gd name="T5" fmla="*/ 55 h 164"/>
                  <a:gd name="T6" fmla="*/ 4 w 196"/>
                  <a:gd name="T7" fmla="*/ 19 h 164"/>
                  <a:gd name="T8" fmla="*/ 4 w 196"/>
                  <a:gd name="T9" fmla="*/ 11 h 164"/>
                  <a:gd name="T10" fmla="*/ 5 w 196"/>
                  <a:gd name="T11" fmla="*/ 11 h 164"/>
                  <a:gd name="T12" fmla="*/ 34 w 196"/>
                  <a:gd name="T13" fmla="*/ 11 h 164"/>
                  <a:gd name="T14" fmla="*/ 190 w 196"/>
                  <a:gd name="T15" fmla="*/ 130 h 164"/>
                  <a:gd name="T16" fmla="*/ 194 w 196"/>
                  <a:gd name="T17" fmla="*/ 136 h 164"/>
                  <a:gd name="T18" fmla="*/ 196 w 196"/>
                  <a:gd name="T19" fmla="*/ 163 h 164"/>
                  <a:gd name="T20" fmla="*/ 194 w 19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64">
                    <a:moveTo>
                      <a:pt x="194" y="164"/>
                    </a:moveTo>
                    <a:cubicBezTo>
                      <a:pt x="188" y="159"/>
                      <a:pt x="181" y="154"/>
                      <a:pt x="175" y="149"/>
                    </a:cubicBezTo>
                    <a:cubicBezTo>
                      <a:pt x="133" y="118"/>
                      <a:pt x="92" y="87"/>
                      <a:pt x="51" y="55"/>
                    </a:cubicBezTo>
                    <a:cubicBezTo>
                      <a:pt x="36" y="43"/>
                      <a:pt x="20" y="31"/>
                      <a:pt x="4" y="19"/>
                    </a:cubicBezTo>
                    <a:cubicBezTo>
                      <a:pt x="0" y="16"/>
                      <a:pt x="0" y="14"/>
                      <a:pt x="4" y="11"/>
                    </a:cubicBezTo>
                    <a:cubicBezTo>
                      <a:pt x="4" y="11"/>
                      <a:pt x="5" y="11"/>
                      <a:pt x="5" y="11"/>
                    </a:cubicBezTo>
                    <a:cubicBezTo>
                      <a:pt x="19" y="0"/>
                      <a:pt x="19" y="0"/>
                      <a:pt x="34" y="11"/>
                    </a:cubicBezTo>
                    <a:cubicBezTo>
                      <a:pt x="86" y="51"/>
                      <a:pt x="138" y="90"/>
                      <a:pt x="190" y="130"/>
                    </a:cubicBezTo>
                    <a:cubicBezTo>
                      <a:pt x="192" y="131"/>
                      <a:pt x="194" y="134"/>
                      <a:pt x="194" y="136"/>
                    </a:cubicBezTo>
                    <a:cubicBezTo>
                      <a:pt x="195" y="145"/>
                      <a:pt x="196" y="154"/>
                      <a:pt x="196" y="163"/>
                    </a:cubicBezTo>
                    <a:cubicBezTo>
                      <a:pt x="196" y="163"/>
                      <a:pt x="195" y="164"/>
                      <a:pt x="194" y="1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grpSp>
        <p:grpSp>
          <p:nvGrpSpPr>
            <p:cNvPr id="83" name="Groupe 39"/>
            <p:cNvGrpSpPr/>
            <p:nvPr/>
          </p:nvGrpSpPr>
          <p:grpSpPr>
            <a:xfrm>
              <a:off x="278405" y="1393997"/>
              <a:ext cx="494060" cy="500784"/>
              <a:chOff x="2717800" y="0"/>
              <a:chExt cx="6765925" cy="6858000"/>
            </a:xfrm>
            <a:solidFill>
              <a:schemeClr val="accent2"/>
            </a:solidFill>
          </p:grpSpPr>
          <p:sp>
            <p:nvSpPr>
              <p:cNvPr id="84" name="Freeform 681"/>
              <p:cNvSpPr>
                <a:spLocks/>
              </p:cNvSpPr>
              <p:nvPr/>
            </p:nvSpPr>
            <p:spPr bwMode="auto">
              <a:xfrm>
                <a:off x="6035672" y="0"/>
                <a:ext cx="3448053" cy="6034082"/>
              </a:xfrm>
              <a:custGeom>
                <a:avLst/>
                <a:gdLst>
                  <a:gd name="T0" fmla="*/ 274 w 343"/>
                  <a:gd name="T1" fmla="*/ 0 h 600"/>
                  <a:gd name="T2" fmla="*/ 287 w 343"/>
                  <a:gd name="T3" fmla="*/ 20 h 600"/>
                  <a:gd name="T4" fmla="*/ 287 w 343"/>
                  <a:gd name="T5" fmla="*/ 126 h 600"/>
                  <a:gd name="T6" fmla="*/ 279 w 343"/>
                  <a:gd name="T7" fmla="*/ 133 h 600"/>
                  <a:gd name="T8" fmla="*/ 279 w 343"/>
                  <a:gd name="T9" fmla="*/ 133 h 600"/>
                  <a:gd name="T10" fmla="*/ 262 w 343"/>
                  <a:gd name="T11" fmla="*/ 149 h 600"/>
                  <a:gd name="T12" fmla="*/ 262 w 343"/>
                  <a:gd name="T13" fmla="*/ 180 h 600"/>
                  <a:gd name="T14" fmla="*/ 274 w 343"/>
                  <a:gd name="T15" fmla="*/ 201 h 600"/>
                  <a:gd name="T16" fmla="*/ 313 w 343"/>
                  <a:gd name="T17" fmla="*/ 228 h 600"/>
                  <a:gd name="T18" fmla="*/ 342 w 343"/>
                  <a:gd name="T19" fmla="*/ 281 h 600"/>
                  <a:gd name="T20" fmla="*/ 342 w 343"/>
                  <a:gd name="T21" fmla="*/ 555 h 600"/>
                  <a:gd name="T22" fmla="*/ 298 w 343"/>
                  <a:gd name="T23" fmla="*/ 600 h 600"/>
                  <a:gd name="T24" fmla="*/ 8 w 343"/>
                  <a:gd name="T25" fmla="*/ 600 h 600"/>
                  <a:gd name="T26" fmla="*/ 1 w 343"/>
                  <a:gd name="T27" fmla="*/ 593 h 600"/>
                  <a:gd name="T28" fmla="*/ 1 w 343"/>
                  <a:gd name="T29" fmla="*/ 571 h 600"/>
                  <a:gd name="T30" fmla="*/ 4 w 343"/>
                  <a:gd name="T31" fmla="*/ 567 h 600"/>
                  <a:gd name="T32" fmla="*/ 104 w 343"/>
                  <a:gd name="T33" fmla="*/ 568 h 600"/>
                  <a:gd name="T34" fmla="*/ 296 w 343"/>
                  <a:gd name="T35" fmla="*/ 568 h 600"/>
                  <a:gd name="T36" fmla="*/ 310 w 343"/>
                  <a:gd name="T37" fmla="*/ 554 h 600"/>
                  <a:gd name="T38" fmla="*/ 310 w 343"/>
                  <a:gd name="T39" fmla="*/ 278 h 600"/>
                  <a:gd name="T40" fmla="*/ 299 w 343"/>
                  <a:gd name="T41" fmla="*/ 257 h 600"/>
                  <a:gd name="T42" fmla="*/ 256 w 343"/>
                  <a:gd name="T43" fmla="*/ 228 h 600"/>
                  <a:gd name="T44" fmla="*/ 230 w 343"/>
                  <a:gd name="T45" fmla="*/ 179 h 600"/>
                  <a:gd name="T46" fmla="*/ 230 w 343"/>
                  <a:gd name="T47" fmla="*/ 138 h 600"/>
                  <a:gd name="T48" fmla="*/ 225 w 343"/>
                  <a:gd name="T49" fmla="*/ 133 h 600"/>
                  <a:gd name="T50" fmla="*/ 81 w 343"/>
                  <a:gd name="T51" fmla="*/ 133 h 600"/>
                  <a:gd name="T52" fmla="*/ 76 w 343"/>
                  <a:gd name="T53" fmla="*/ 139 h 600"/>
                  <a:gd name="T54" fmla="*/ 76 w 343"/>
                  <a:gd name="T55" fmla="*/ 181 h 600"/>
                  <a:gd name="T56" fmla="*/ 52 w 343"/>
                  <a:gd name="T57" fmla="*/ 227 h 600"/>
                  <a:gd name="T58" fmla="*/ 14 w 343"/>
                  <a:gd name="T59" fmla="*/ 252 h 600"/>
                  <a:gd name="T60" fmla="*/ 14 w 343"/>
                  <a:gd name="T61" fmla="*/ 216 h 600"/>
                  <a:gd name="T62" fmla="*/ 18 w 343"/>
                  <a:gd name="T63" fmla="*/ 211 h 600"/>
                  <a:gd name="T64" fmla="*/ 33 w 343"/>
                  <a:gd name="T65" fmla="*/ 201 h 600"/>
                  <a:gd name="T66" fmla="*/ 44 w 343"/>
                  <a:gd name="T67" fmla="*/ 181 h 600"/>
                  <a:gd name="T68" fmla="*/ 44 w 343"/>
                  <a:gd name="T69" fmla="*/ 138 h 600"/>
                  <a:gd name="T70" fmla="*/ 38 w 343"/>
                  <a:gd name="T71" fmla="*/ 133 h 600"/>
                  <a:gd name="T72" fmla="*/ 26 w 343"/>
                  <a:gd name="T73" fmla="*/ 133 h 600"/>
                  <a:gd name="T74" fmla="*/ 20 w 343"/>
                  <a:gd name="T75" fmla="*/ 126 h 600"/>
                  <a:gd name="T76" fmla="*/ 19 w 343"/>
                  <a:gd name="T77" fmla="*/ 20 h 600"/>
                  <a:gd name="T78" fmla="*/ 32 w 343"/>
                  <a:gd name="T79" fmla="*/ 0 h 600"/>
                  <a:gd name="T80" fmla="*/ 274 w 343"/>
                  <a:gd name="T8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3" h="600">
                    <a:moveTo>
                      <a:pt x="274" y="0"/>
                    </a:moveTo>
                    <a:cubicBezTo>
                      <a:pt x="283" y="4"/>
                      <a:pt x="287" y="10"/>
                      <a:pt x="287" y="20"/>
                    </a:cubicBezTo>
                    <a:cubicBezTo>
                      <a:pt x="286" y="55"/>
                      <a:pt x="286" y="91"/>
                      <a:pt x="287" y="126"/>
                    </a:cubicBezTo>
                    <a:cubicBezTo>
                      <a:pt x="287" y="131"/>
                      <a:pt x="286" y="134"/>
                      <a:pt x="279" y="133"/>
                    </a:cubicBezTo>
                    <a:cubicBezTo>
                      <a:pt x="279" y="133"/>
                      <a:pt x="279" y="133"/>
                      <a:pt x="279" y="133"/>
                    </a:cubicBezTo>
                    <a:cubicBezTo>
                      <a:pt x="262" y="133"/>
                      <a:pt x="262" y="133"/>
                      <a:pt x="262" y="149"/>
                    </a:cubicBezTo>
                    <a:cubicBezTo>
                      <a:pt x="262" y="159"/>
                      <a:pt x="263" y="169"/>
                      <a:pt x="262" y="180"/>
                    </a:cubicBezTo>
                    <a:cubicBezTo>
                      <a:pt x="262" y="189"/>
                      <a:pt x="266" y="196"/>
                      <a:pt x="274" y="201"/>
                    </a:cubicBezTo>
                    <a:cubicBezTo>
                      <a:pt x="287" y="210"/>
                      <a:pt x="300" y="219"/>
                      <a:pt x="313" y="228"/>
                    </a:cubicBezTo>
                    <a:cubicBezTo>
                      <a:pt x="333" y="240"/>
                      <a:pt x="343" y="257"/>
                      <a:pt x="342" y="281"/>
                    </a:cubicBezTo>
                    <a:cubicBezTo>
                      <a:pt x="342" y="372"/>
                      <a:pt x="342" y="463"/>
                      <a:pt x="342" y="555"/>
                    </a:cubicBezTo>
                    <a:cubicBezTo>
                      <a:pt x="342" y="582"/>
                      <a:pt x="324" y="600"/>
                      <a:pt x="298" y="600"/>
                    </a:cubicBezTo>
                    <a:cubicBezTo>
                      <a:pt x="201" y="600"/>
                      <a:pt x="104" y="600"/>
                      <a:pt x="8" y="600"/>
                    </a:cubicBezTo>
                    <a:cubicBezTo>
                      <a:pt x="2" y="600"/>
                      <a:pt x="0" y="598"/>
                      <a:pt x="1" y="593"/>
                    </a:cubicBezTo>
                    <a:cubicBezTo>
                      <a:pt x="1" y="585"/>
                      <a:pt x="1" y="578"/>
                      <a:pt x="1" y="571"/>
                    </a:cubicBezTo>
                    <a:cubicBezTo>
                      <a:pt x="1" y="569"/>
                      <a:pt x="0" y="567"/>
                      <a:pt x="4" y="567"/>
                    </a:cubicBezTo>
                    <a:cubicBezTo>
                      <a:pt x="37" y="568"/>
                      <a:pt x="71" y="568"/>
                      <a:pt x="104" y="568"/>
                    </a:cubicBezTo>
                    <a:cubicBezTo>
                      <a:pt x="168" y="568"/>
                      <a:pt x="232" y="568"/>
                      <a:pt x="296" y="568"/>
                    </a:cubicBezTo>
                    <a:cubicBezTo>
                      <a:pt x="307" y="568"/>
                      <a:pt x="310" y="564"/>
                      <a:pt x="310" y="554"/>
                    </a:cubicBezTo>
                    <a:cubicBezTo>
                      <a:pt x="310" y="462"/>
                      <a:pt x="310" y="370"/>
                      <a:pt x="310" y="278"/>
                    </a:cubicBezTo>
                    <a:cubicBezTo>
                      <a:pt x="310" y="269"/>
                      <a:pt x="307" y="262"/>
                      <a:pt x="299" y="257"/>
                    </a:cubicBezTo>
                    <a:cubicBezTo>
                      <a:pt x="284" y="247"/>
                      <a:pt x="270" y="237"/>
                      <a:pt x="256" y="228"/>
                    </a:cubicBezTo>
                    <a:cubicBezTo>
                      <a:pt x="238" y="216"/>
                      <a:pt x="230" y="199"/>
                      <a:pt x="230" y="179"/>
                    </a:cubicBezTo>
                    <a:cubicBezTo>
                      <a:pt x="230" y="165"/>
                      <a:pt x="230" y="151"/>
                      <a:pt x="230" y="138"/>
                    </a:cubicBezTo>
                    <a:cubicBezTo>
                      <a:pt x="231" y="133"/>
                      <a:pt x="229" y="133"/>
                      <a:pt x="225" y="133"/>
                    </a:cubicBezTo>
                    <a:cubicBezTo>
                      <a:pt x="177" y="133"/>
                      <a:pt x="129" y="133"/>
                      <a:pt x="81" y="133"/>
                    </a:cubicBezTo>
                    <a:cubicBezTo>
                      <a:pt x="76" y="133"/>
                      <a:pt x="76" y="135"/>
                      <a:pt x="76" y="139"/>
                    </a:cubicBezTo>
                    <a:cubicBezTo>
                      <a:pt x="76" y="153"/>
                      <a:pt x="76" y="167"/>
                      <a:pt x="76" y="181"/>
                    </a:cubicBezTo>
                    <a:cubicBezTo>
                      <a:pt x="75" y="200"/>
                      <a:pt x="68" y="216"/>
                      <a:pt x="52" y="227"/>
                    </a:cubicBezTo>
                    <a:cubicBezTo>
                      <a:pt x="40" y="235"/>
                      <a:pt x="28" y="243"/>
                      <a:pt x="14" y="252"/>
                    </a:cubicBezTo>
                    <a:cubicBezTo>
                      <a:pt x="14" y="239"/>
                      <a:pt x="14" y="227"/>
                      <a:pt x="14" y="216"/>
                    </a:cubicBezTo>
                    <a:cubicBezTo>
                      <a:pt x="14" y="213"/>
                      <a:pt x="16" y="212"/>
                      <a:pt x="18" y="211"/>
                    </a:cubicBezTo>
                    <a:cubicBezTo>
                      <a:pt x="23" y="208"/>
                      <a:pt x="28" y="204"/>
                      <a:pt x="33" y="201"/>
                    </a:cubicBezTo>
                    <a:cubicBezTo>
                      <a:pt x="40" y="196"/>
                      <a:pt x="44" y="190"/>
                      <a:pt x="44" y="181"/>
                    </a:cubicBezTo>
                    <a:cubicBezTo>
                      <a:pt x="44" y="167"/>
                      <a:pt x="43" y="153"/>
                      <a:pt x="44" y="138"/>
                    </a:cubicBezTo>
                    <a:cubicBezTo>
                      <a:pt x="44" y="134"/>
                      <a:pt x="42" y="133"/>
                      <a:pt x="38" y="133"/>
                    </a:cubicBezTo>
                    <a:cubicBezTo>
                      <a:pt x="34" y="133"/>
                      <a:pt x="30" y="133"/>
                      <a:pt x="26" y="133"/>
                    </a:cubicBezTo>
                    <a:cubicBezTo>
                      <a:pt x="20" y="134"/>
                      <a:pt x="19" y="131"/>
                      <a:pt x="20" y="126"/>
                    </a:cubicBezTo>
                    <a:cubicBezTo>
                      <a:pt x="20" y="91"/>
                      <a:pt x="20" y="56"/>
                      <a:pt x="19" y="20"/>
                    </a:cubicBezTo>
                    <a:cubicBezTo>
                      <a:pt x="19" y="11"/>
                      <a:pt x="23" y="4"/>
                      <a:pt x="32" y="0"/>
                    </a:cubicBezTo>
                    <a:cubicBezTo>
                      <a:pt x="113" y="0"/>
                      <a:pt x="193" y="0"/>
                      <a:pt x="27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85" name="Freeform 682"/>
              <p:cNvSpPr>
                <a:spLocks/>
              </p:cNvSpPr>
              <p:nvPr/>
            </p:nvSpPr>
            <p:spPr bwMode="auto">
              <a:xfrm>
                <a:off x="2928942" y="3419469"/>
                <a:ext cx="2855914" cy="3438531"/>
              </a:xfrm>
              <a:custGeom>
                <a:avLst/>
                <a:gdLst>
                  <a:gd name="T0" fmla="*/ 22 w 284"/>
                  <a:gd name="T1" fmla="*/ 342 h 342"/>
                  <a:gd name="T2" fmla="*/ 1 w 284"/>
                  <a:gd name="T3" fmla="*/ 310 h 342"/>
                  <a:gd name="T4" fmla="*/ 0 w 284"/>
                  <a:gd name="T5" fmla="*/ 8 h 342"/>
                  <a:gd name="T6" fmla="*/ 7 w 284"/>
                  <a:gd name="T7" fmla="*/ 1 h 342"/>
                  <a:gd name="T8" fmla="*/ 27 w 284"/>
                  <a:gd name="T9" fmla="*/ 1 h 342"/>
                  <a:gd name="T10" fmla="*/ 33 w 284"/>
                  <a:gd name="T11" fmla="*/ 7 h 342"/>
                  <a:gd name="T12" fmla="*/ 33 w 284"/>
                  <a:gd name="T13" fmla="*/ 23 h 342"/>
                  <a:gd name="T14" fmla="*/ 39 w 284"/>
                  <a:gd name="T15" fmla="*/ 30 h 342"/>
                  <a:gd name="T16" fmla="*/ 187 w 284"/>
                  <a:gd name="T17" fmla="*/ 30 h 342"/>
                  <a:gd name="T18" fmla="*/ 203 w 284"/>
                  <a:gd name="T19" fmla="*/ 30 h 342"/>
                  <a:gd name="T20" fmla="*/ 209 w 284"/>
                  <a:gd name="T21" fmla="*/ 36 h 342"/>
                  <a:gd name="T22" fmla="*/ 209 w 284"/>
                  <a:gd name="T23" fmla="*/ 55 h 342"/>
                  <a:gd name="T24" fmla="*/ 201 w 284"/>
                  <a:gd name="T25" fmla="*/ 62 h 342"/>
                  <a:gd name="T26" fmla="*/ 41 w 284"/>
                  <a:gd name="T27" fmla="*/ 62 h 342"/>
                  <a:gd name="T28" fmla="*/ 33 w 284"/>
                  <a:gd name="T29" fmla="*/ 71 h 342"/>
                  <a:gd name="T30" fmla="*/ 33 w 284"/>
                  <a:gd name="T31" fmla="*/ 187 h 342"/>
                  <a:gd name="T32" fmla="*/ 41 w 284"/>
                  <a:gd name="T33" fmla="*/ 196 h 342"/>
                  <a:gd name="T34" fmla="*/ 201 w 284"/>
                  <a:gd name="T35" fmla="*/ 195 h 342"/>
                  <a:gd name="T36" fmla="*/ 209 w 284"/>
                  <a:gd name="T37" fmla="*/ 204 h 342"/>
                  <a:gd name="T38" fmla="*/ 209 w 284"/>
                  <a:gd name="T39" fmla="*/ 222 h 342"/>
                  <a:gd name="T40" fmla="*/ 203 w 284"/>
                  <a:gd name="T41" fmla="*/ 228 h 342"/>
                  <a:gd name="T42" fmla="*/ 66 w 284"/>
                  <a:gd name="T43" fmla="*/ 228 h 342"/>
                  <a:gd name="T44" fmla="*/ 38 w 284"/>
                  <a:gd name="T45" fmla="*/ 228 h 342"/>
                  <a:gd name="T46" fmla="*/ 33 w 284"/>
                  <a:gd name="T47" fmla="*/ 233 h 342"/>
                  <a:gd name="T48" fmla="*/ 33 w 284"/>
                  <a:gd name="T49" fmla="*/ 305 h 342"/>
                  <a:gd name="T50" fmla="*/ 38 w 284"/>
                  <a:gd name="T51" fmla="*/ 310 h 342"/>
                  <a:gd name="T52" fmla="*/ 246 w 284"/>
                  <a:gd name="T53" fmla="*/ 310 h 342"/>
                  <a:gd name="T54" fmla="*/ 251 w 284"/>
                  <a:gd name="T55" fmla="*/ 304 h 342"/>
                  <a:gd name="T56" fmla="*/ 251 w 284"/>
                  <a:gd name="T57" fmla="*/ 27 h 342"/>
                  <a:gd name="T58" fmla="*/ 251 w 284"/>
                  <a:gd name="T59" fmla="*/ 5 h 342"/>
                  <a:gd name="T60" fmla="*/ 256 w 284"/>
                  <a:gd name="T61" fmla="*/ 1 h 342"/>
                  <a:gd name="T62" fmla="*/ 277 w 284"/>
                  <a:gd name="T63" fmla="*/ 1 h 342"/>
                  <a:gd name="T64" fmla="*/ 283 w 284"/>
                  <a:gd name="T65" fmla="*/ 7 h 342"/>
                  <a:gd name="T66" fmla="*/ 283 w 284"/>
                  <a:gd name="T67" fmla="*/ 99 h 342"/>
                  <a:gd name="T68" fmla="*/ 283 w 284"/>
                  <a:gd name="T69" fmla="*/ 308 h 342"/>
                  <a:gd name="T70" fmla="*/ 280 w 284"/>
                  <a:gd name="T71" fmla="*/ 329 h 342"/>
                  <a:gd name="T72" fmla="*/ 262 w 284"/>
                  <a:gd name="T73" fmla="*/ 342 h 342"/>
                  <a:gd name="T74" fmla="*/ 22 w 284"/>
                  <a:gd name="T75"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4" h="342">
                    <a:moveTo>
                      <a:pt x="22" y="342"/>
                    </a:moveTo>
                    <a:cubicBezTo>
                      <a:pt x="5" y="335"/>
                      <a:pt x="1" y="329"/>
                      <a:pt x="1" y="310"/>
                    </a:cubicBezTo>
                    <a:cubicBezTo>
                      <a:pt x="1" y="209"/>
                      <a:pt x="1" y="109"/>
                      <a:pt x="0" y="8"/>
                    </a:cubicBezTo>
                    <a:cubicBezTo>
                      <a:pt x="0" y="3"/>
                      <a:pt x="2" y="0"/>
                      <a:pt x="7" y="1"/>
                    </a:cubicBezTo>
                    <a:cubicBezTo>
                      <a:pt x="14" y="1"/>
                      <a:pt x="20" y="1"/>
                      <a:pt x="27" y="1"/>
                    </a:cubicBezTo>
                    <a:cubicBezTo>
                      <a:pt x="32" y="0"/>
                      <a:pt x="33" y="3"/>
                      <a:pt x="33" y="7"/>
                    </a:cubicBezTo>
                    <a:cubicBezTo>
                      <a:pt x="32" y="13"/>
                      <a:pt x="33" y="18"/>
                      <a:pt x="33" y="23"/>
                    </a:cubicBezTo>
                    <a:cubicBezTo>
                      <a:pt x="32" y="29"/>
                      <a:pt x="34" y="30"/>
                      <a:pt x="39" y="30"/>
                    </a:cubicBezTo>
                    <a:cubicBezTo>
                      <a:pt x="89" y="30"/>
                      <a:pt x="138" y="30"/>
                      <a:pt x="187" y="30"/>
                    </a:cubicBezTo>
                    <a:cubicBezTo>
                      <a:pt x="193" y="30"/>
                      <a:pt x="198" y="31"/>
                      <a:pt x="203" y="30"/>
                    </a:cubicBezTo>
                    <a:cubicBezTo>
                      <a:pt x="207" y="30"/>
                      <a:pt x="209" y="31"/>
                      <a:pt x="209" y="36"/>
                    </a:cubicBezTo>
                    <a:cubicBezTo>
                      <a:pt x="208" y="42"/>
                      <a:pt x="208" y="49"/>
                      <a:pt x="209" y="55"/>
                    </a:cubicBezTo>
                    <a:cubicBezTo>
                      <a:pt x="209" y="61"/>
                      <a:pt x="208" y="63"/>
                      <a:pt x="201" y="62"/>
                    </a:cubicBezTo>
                    <a:cubicBezTo>
                      <a:pt x="148" y="62"/>
                      <a:pt x="95" y="62"/>
                      <a:pt x="41" y="62"/>
                    </a:cubicBezTo>
                    <a:cubicBezTo>
                      <a:pt x="32" y="62"/>
                      <a:pt x="33" y="61"/>
                      <a:pt x="33" y="71"/>
                    </a:cubicBezTo>
                    <a:cubicBezTo>
                      <a:pt x="33" y="110"/>
                      <a:pt x="33" y="148"/>
                      <a:pt x="33" y="187"/>
                    </a:cubicBezTo>
                    <a:cubicBezTo>
                      <a:pt x="33" y="194"/>
                      <a:pt x="34" y="196"/>
                      <a:pt x="41" y="196"/>
                    </a:cubicBezTo>
                    <a:cubicBezTo>
                      <a:pt x="94" y="196"/>
                      <a:pt x="147" y="196"/>
                      <a:pt x="201" y="195"/>
                    </a:cubicBezTo>
                    <a:cubicBezTo>
                      <a:pt x="208" y="195"/>
                      <a:pt x="209" y="198"/>
                      <a:pt x="209" y="204"/>
                    </a:cubicBezTo>
                    <a:cubicBezTo>
                      <a:pt x="208" y="210"/>
                      <a:pt x="208" y="216"/>
                      <a:pt x="209" y="222"/>
                    </a:cubicBezTo>
                    <a:cubicBezTo>
                      <a:pt x="209" y="227"/>
                      <a:pt x="207" y="228"/>
                      <a:pt x="203" y="228"/>
                    </a:cubicBezTo>
                    <a:cubicBezTo>
                      <a:pt x="157" y="228"/>
                      <a:pt x="112" y="228"/>
                      <a:pt x="66" y="228"/>
                    </a:cubicBezTo>
                    <a:cubicBezTo>
                      <a:pt x="57" y="228"/>
                      <a:pt x="47" y="228"/>
                      <a:pt x="38" y="228"/>
                    </a:cubicBezTo>
                    <a:cubicBezTo>
                      <a:pt x="34" y="228"/>
                      <a:pt x="33" y="228"/>
                      <a:pt x="33" y="233"/>
                    </a:cubicBezTo>
                    <a:cubicBezTo>
                      <a:pt x="33" y="257"/>
                      <a:pt x="33" y="281"/>
                      <a:pt x="33" y="305"/>
                    </a:cubicBezTo>
                    <a:cubicBezTo>
                      <a:pt x="33" y="309"/>
                      <a:pt x="34" y="310"/>
                      <a:pt x="38" y="310"/>
                    </a:cubicBezTo>
                    <a:cubicBezTo>
                      <a:pt x="107" y="310"/>
                      <a:pt x="177" y="310"/>
                      <a:pt x="246" y="310"/>
                    </a:cubicBezTo>
                    <a:cubicBezTo>
                      <a:pt x="251" y="310"/>
                      <a:pt x="251" y="308"/>
                      <a:pt x="251" y="304"/>
                    </a:cubicBezTo>
                    <a:cubicBezTo>
                      <a:pt x="251" y="212"/>
                      <a:pt x="251" y="119"/>
                      <a:pt x="251" y="27"/>
                    </a:cubicBezTo>
                    <a:cubicBezTo>
                      <a:pt x="251" y="20"/>
                      <a:pt x="251" y="13"/>
                      <a:pt x="251" y="5"/>
                    </a:cubicBezTo>
                    <a:cubicBezTo>
                      <a:pt x="251" y="2"/>
                      <a:pt x="252" y="1"/>
                      <a:pt x="256" y="1"/>
                    </a:cubicBezTo>
                    <a:cubicBezTo>
                      <a:pt x="263" y="1"/>
                      <a:pt x="270" y="1"/>
                      <a:pt x="277" y="1"/>
                    </a:cubicBezTo>
                    <a:cubicBezTo>
                      <a:pt x="282" y="1"/>
                      <a:pt x="283" y="2"/>
                      <a:pt x="283" y="7"/>
                    </a:cubicBezTo>
                    <a:cubicBezTo>
                      <a:pt x="283" y="38"/>
                      <a:pt x="283" y="68"/>
                      <a:pt x="283" y="99"/>
                    </a:cubicBezTo>
                    <a:cubicBezTo>
                      <a:pt x="283" y="168"/>
                      <a:pt x="283" y="238"/>
                      <a:pt x="283" y="308"/>
                    </a:cubicBezTo>
                    <a:cubicBezTo>
                      <a:pt x="283" y="315"/>
                      <a:pt x="284" y="322"/>
                      <a:pt x="280" y="329"/>
                    </a:cubicBezTo>
                    <a:cubicBezTo>
                      <a:pt x="276" y="336"/>
                      <a:pt x="269" y="340"/>
                      <a:pt x="262" y="342"/>
                    </a:cubicBezTo>
                    <a:cubicBezTo>
                      <a:pt x="182" y="342"/>
                      <a:pt x="102" y="342"/>
                      <a:pt x="22" y="3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86" name="Forme libre 113"/>
              <p:cNvSpPr>
                <a:spLocks/>
              </p:cNvSpPr>
              <p:nvPr/>
            </p:nvSpPr>
            <p:spPr bwMode="auto">
              <a:xfrm>
                <a:off x="6207125" y="2443414"/>
                <a:ext cx="2733675" cy="3049263"/>
              </a:xfrm>
              <a:custGeom>
                <a:avLst/>
                <a:gdLst>
                  <a:gd name="connsiteX0" fmla="*/ 1155561 w 2733675"/>
                  <a:gd name="connsiteY0" fmla="*/ 744287 h 3049263"/>
                  <a:gd name="connsiteX1" fmla="*/ 1095197 w 2733675"/>
                  <a:gd name="connsiteY1" fmla="*/ 804652 h 3049263"/>
                  <a:gd name="connsiteX2" fmla="*/ 1095197 w 2733675"/>
                  <a:gd name="connsiteY2" fmla="*/ 1217144 h 3049263"/>
                  <a:gd name="connsiteX3" fmla="*/ 1034832 w 2733675"/>
                  <a:gd name="connsiteY3" fmla="*/ 1287569 h 3049263"/>
                  <a:gd name="connsiteX4" fmla="*/ 622340 w 2733675"/>
                  <a:gd name="connsiteY4" fmla="*/ 1277509 h 3049263"/>
                  <a:gd name="connsiteX5" fmla="*/ 561975 w 2733675"/>
                  <a:gd name="connsiteY5" fmla="*/ 1337873 h 3049263"/>
                  <a:gd name="connsiteX6" fmla="*/ 561975 w 2733675"/>
                  <a:gd name="connsiteY6" fmla="*/ 1760426 h 3049263"/>
                  <a:gd name="connsiteX7" fmla="*/ 622340 w 2733675"/>
                  <a:gd name="connsiteY7" fmla="*/ 1820791 h 3049263"/>
                  <a:gd name="connsiteX8" fmla="*/ 1034832 w 2733675"/>
                  <a:gd name="connsiteY8" fmla="*/ 1820791 h 3049263"/>
                  <a:gd name="connsiteX9" fmla="*/ 1095197 w 2733675"/>
                  <a:gd name="connsiteY9" fmla="*/ 1881155 h 3049263"/>
                  <a:gd name="connsiteX10" fmla="*/ 1095197 w 2733675"/>
                  <a:gd name="connsiteY10" fmla="*/ 2293647 h 3049263"/>
                  <a:gd name="connsiteX11" fmla="*/ 1155561 w 2733675"/>
                  <a:gd name="connsiteY11" fmla="*/ 2354012 h 3049263"/>
                  <a:gd name="connsiteX12" fmla="*/ 1366838 w 2733675"/>
                  <a:gd name="connsiteY12" fmla="*/ 2354012 h 3049263"/>
                  <a:gd name="connsiteX13" fmla="*/ 1568053 w 2733675"/>
                  <a:gd name="connsiteY13" fmla="*/ 2354012 h 3049263"/>
                  <a:gd name="connsiteX14" fmla="*/ 1638479 w 2733675"/>
                  <a:gd name="connsiteY14" fmla="*/ 2293647 h 3049263"/>
                  <a:gd name="connsiteX15" fmla="*/ 1638479 w 2733675"/>
                  <a:gd name="connsiteY15" fmla="*/ 1881155 h 3049263"/>
                  <a:gd name="connsiteX16" fmla="*/ 1698843 w 2733675"/>
                  <a:gd name="connsiteY16" fmla="*/ 1820791 h 3049263"/>
                  <a:gd name="connsiteX17" fmla="*/ 2121396 w 2733675"/>
                  <a:gd name="connsiteY17" fmla="*/ 1820791 h 3049263"/>
                  <a:gd name="connsiteX18" fmla="*/ 2171700 w 2733675"/>
                  <a:gd name="connsiteY18" fmla="*/ 1770487 h 3049263"/>
                  <a:gd name="connsiteX19" fmla="*/ 2171700 w 2733675"/>
                  <a:gd name="connsiteY19" fmla="*/ 1337873 h 3049263"/>
                  <a:gd name="connsiteX20" fmla="*/ 2121396 w 2733675"/>
                  <a:gd name="connsiteY20" fmla="*/ 1277509 h 3049263"/>
                  <a:gd name="connsiteX21" fmla="*/ 1698843 w 2733675"/>
                  <a:gd name="connsiteY21" fmla="*/ 1277509 h 3049263"/>
                  <a:gd name="connsiteX22" fmla="*/ 1638479 w 2733675"/>
                  <a:gd name="connsiteY22" fmla="*/ 1227205 h 3049263"/>
                  <a:gd name="connsiteX23" fmla="*/ 1638479 w 2733675"/>
                  <a:gd name="connsiteY23" fmla="*/ 794591 h 3049263"/>
                  <a:gd name="connsiteX24" fmla="*/ 1588175 w 2733675"/>
                  <a:gd name="connsiteY24" fmla="*/ 744287 h 3049263"/>
                  <a:gd name="connsiteX25" fmla="*/ 1155561 w 2733675"/>
                  <a:gd name="connsiteY25" fmla="*/ 744287 h 3049263"/>
                  <a:gd name="connsiteX26" fmla="*/ 634424 w 2733675"/>
                  <a:gd name="connsiteY26" fmla="*/ 805 h 3049263"/>
                  <a:gd name="connsiteX27" fmla="*/ 723620 w 2733675"/>
                  <a:gd name="connsiteY27" fmla="*/ 10857 h 3049263"/>
                  <a:gd name="connsiteX28" fmla="*/ 1839201 w 2733675"/>
                  <a:gd name="connsiteY28" fmla="*/ 20910 h 3049263"/>
                  <a:gd name="connsiteX29" fmla="*/ 2050256 w 2733675"/>
                  <a:gd name="connsiteY29" fmla="*/ 10857 h 3049263"/>
                  <a:gd name="connsiteX30" fmla="*/ 2251262 w 2733675"/>
                  <a:gd name="connsiteY30" fmla="*/ 61120 h 3049263"/>
                  <a:gd name="connsiteX31" fmla="*/ 2673373 w 2733675"/>
                  <a:gd name="connsiteY31" fmla="*/ 352641 h 3049263"/>
                  <a:gd name="connsiteX32" fmla="*/ 2733675 w 2733675"/>
                  <a:gd name="connsiteY32" fmla="*/ 463217 h 3049263"/>
                  <a:gd name="connsiteX33" fmla="*/ 2733675 w 2733675"/>
                  <a:gd name="connsiteY33" fmla="*/ 2805437 h 3049263"/>
                  <a:gd name="connsiteX34" fmla="*/ 2452267 w 2733675"/>
                  <a:gd name="connsiteY34" fmla="*/ 3036643 h 3049263"/>
                  <a:gd name="connsiteX35" fmla="*/ 1437190 w 2733675"/>
                  <a:gd name="connsiteY35" fmla="*/ 2905961 h 3049263"/>
                  <a:gd name="connsiteX36" fmla="*/ 663318 w 2733675"/>
                  <a:gd name="connsiteY36" fmla="*/ 2976328 h 3049263"/>
                  <a:gd name="connsiteX37" fmla="*/ 241207 w 2733675"/>
                  <a:gd name="connsiteY37" fmla="*/ 3046695 h 3049263"/>
                  <a:gd name="connsiteX38" fmla="*/ 0 w 2733675"/>
                  <a:gd name="connsiteY38" fmla="*/ 2835594 h 3049263"/>
                  <a:gd name="connsiteX39" fmla="*/ 0 w 2733675"/>
                  <a:gd name="connsiteY39" fmla="*/ 1649406 h 3049263"/>
                  <a:gd name="connsiteX40" fmla="*/ 0 w 2733675"/>
                  <a:gd name="connsiteY40" fmla="*/ 463217 h 3049263"/>
                  <a:gd name="connsiteX41" fmla="*/ 60302 w 2733675"/>
                  <a:gd name="connsiteY41" fmla="*/ 352641 h 3049263"/>
                  <a:gd name="connsiteX42" fmla="*/ 552765 w 2733675"/>
                  <a:gd name="connsiteY42" fmla="*/ 20910 h 3049263"/>
                  <a:gd name="connsiteX43" fmla="*/ 634424 w 2733675"/>
                  <a:gd name="connsiteY43" fmla="*/ 805 h 304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3675" h="3049263">
                    <a:moveTo>
                      <a:pt x="1155561" y="744287"/>
                    </a:moveTo>
                    <a:cubicBezTo>
                      <a:pt x="1105257" y="744287"/>
                      <a:pt x="1095197" y="764409"/>
                      <a:pt x="1095197" y="804652"/>
                    </a:cubicBezTo>
                    <a:cubicBezTo>
                      <a:pt x="1095197" y="945503"/>
                      <a:pt x="1095197" y="1076293"/>
                      <a:pt x="1095197" y="1217144"/>
                    </a:cubicBezTo>
                    <a:cubicBezTo>
                      <a:pt x="1105257" y="1267448"/>
                      <a:pt x="1085136" y="1287569"/>
                      <a:pt x="1034832" y="1287569"/>
                    </a:cubicBezTo>
                    <a:cubicBezTo>
                      <a:pt x="904042" y="1277509"/>
                      <a:pt x="763191" y="1287569"/>
                      <a:pt x="622340" y="1277509"/>
                    </a:cubicBezTo>
                    <a:cubicBezTo>
                      <a:pt x="582097" y="1277509"/>
                      <a:pt x="561975" y="1287569"/>
                      <a:pt x="561975" y="1337873"/>
                    </a:cubicBezTo>
                    <a:cubicBezTo>
                      <a:pt x="561975" y="1478724"/>
                      <a:pt x="561975" y="1619575"/>
                      <a:pt x="561975" y="1760426"/>
                    </a:cubicBezTo>
                    <a:cubicBezTo>
                      <a:pt x="561975" y="1810730"/>
                      <a:pt x="582097" y="1820791"/>
                      <a:pt x="622340" y="1820791"/>
                    </a:cubicBezTo>
                    <a:cubicBezTo>
                      <a:pt x="763191" y="1810730"/>
                      <a:pt x="893981" y="1820791"/>
                      <a:pt x="1034832" y="1820791"/>
                    </a:cubicBezTo>
                    <a:cubicBezTo>
                      <a:pt x="1085136" y="1810730"/>
                      <a:pt x="1105257" y="1820791"/>
                      <a:pt x="1095197" y="1881155"/>
                    </a:cubicBezTo>
                    <a:cubicBezTo>
                      <a:pt x="1095197" y="2022006"/>
                      <a:pt x="1105257" y="2162857"/>
                      <a:pt x="1095197" y="2293647"/>
                    </a:cubicBezTo>
                    <a:cubicBezTo>
                      <a:pt x="1095197" y="2343951"/>
                      <a:pt x="1115318" y="2354012"/>
                      <a:pt x="1155561" y="2354012"/>
                    </a:cubicBezTo>
                    <a:cubicBezTo>
                      <a:pt x="1225987" y="2354012"/>
                      <a:pt x="1296412" y="2354012"/>
                      <a:pt x="1366838" y="2354012"/>
                    </a:cubicBezTo>
                    <a:cubicBezTo>
                      <a:pt x="1437263" y="2354012"/>
                      <a:pt x="1497628" y="2354012"/>
                      <a:pt x="1568053" y="2354012"/>
                    </a:cubicBezTo>
                    <a:cubicBezTo>
                      <a:pt x="1618357" y="2354012"/>
                      <a:pt x="1638479" y="2343951"/>
                      <a:pt x="1638479" y="2293647"/>
                    </a:cubicBezTo>
                    <a:cubicBezTo>
                      <a:pt x="1628418" y="2152797"/>
                      <a:pt x="1638479" y="2011946"/>
                      <a:pt x="1638479" y="1881155"/>
                    </a:cubicBezTo>
                    <a:cubicBezTo>
                      <a:pt x="1628418" y="1830852"/>
                      <a:pt x="1648540" y="1810730"/>
                      <a:pt x="1698843" y="1820791"/>
                    </a:cubicBezTo>
                    <a:cubicBezTo>
                      <a:pt x="1839694" y="1820791"/>
                      <a:pt x="1980545" y="1810730"/>
                      <a:pt x="2121396" y="1820791"/>
                    </a:cubicBezTo>
                    <a:cubicBezTo>
                      <a:pt x="2161639" y="1820791"/>
                      <a:pt x="2171700" y="1810730"/>
                      <a:pt x="2171700" y="1770487"/>
                    </a:cubicBezTo>
                    <a:cubicBezTo>
                      <a:pt x="2171700" y="1619575"/>
                      <a:pt x="2171700" y="1478724"/>
                      <a:pt x="2171700" y="1337873"/>
                    </a:cubicBezTo>
                    <a:cubicBezTo>
                      <a:pt x="2171700" y="1297630"/>
                      <a:pt x="2161639" y="1277509"/>
                      <a:pt x="2121396" y="1277509"/>
                    </a:cubicBezTo>
                    <a:cubicBezTo>
                      <a:pt x="1980545" y="1287569"/>
                      <a:pt x="1839694" y="1277509"/>
                      <a:pt x="1698843" y="1277509"/>
                    </a:cubicBezTo>
                    <a:cubicBezTo>
                      <a:pt x="1648540" y="1287569"/>
                      <a:pt x="1628418" y="1267448"/>
                      <a:pt x="1638479" y="1227205"/>
                    </a:cubicBezTo>
                    <a:cubicBezTo>
                      <a:pt x="1638479" y="1076293"/>
                      <a:pt x="1638479" y="935442"/>
                      <a:pt x="1638479" y="794591"/>
                    </a:cubicBezTo>
                    <a:cubicBezTo>
                      <a:pt x="1638479" y="754348"/>
                      <a:pt x="1628418" y="744287"/>
                      <a:pt x="1588175" y="744287"/>
                    </a:cubicBezTo>
                    <a:cubicBezTo>
                      <a:pt x="1437263" y="744287"/>
                      <a:pt x="1296412" y="744287"/>
                      <a:pt x="1155561" y="744287"/>
                    </a:cubicBezTo>
                    <a:close/>
                    <a:moveTo>
                      <a:pt x="634424" y="805"/>
                    </a:moveTo>
                    <a:cubicBezTo>
                      <a:pt x="663318" y="3318"/>
                      <a:pt x="693469" y="10857"/>
                      <a:pt x="723620" y="10857"/>
                    </a:cubicBezTo>
                    <a:cubicBezTo>
                      <a:pt x="1095480" y="51067"/>
                      <a:pt x="1467340" y="61120"/>
                      <a:pt x="1839201" y="20910"/>
                    </a:cubicBezTo>
                    <a:cubicBezTo>
                      <a:pt x="1909553" y="20910"/>
                      <a:pt x="1979905" y="10857"/>
                      <a:pt x="2050256" y="10857"/>
                    </a:cubicBezTo>
                    <a:cubicBezTo>
                      <a:pt x="2130659" y="805"/>
                      <a:pt x="2190960" y="10857"/>
                      <a:pt x="2251262" y="61120"/>
                    </a:cubicBezTo>
                    <a:cubicBezTo>
                      <a:pt x="2381915" y="161644"/>
                      <a:pt x="2532669" y="252116"/>
                      <a:pt x="2673373" y="352641"/>
                    </a:cubicBezTo>
                    <a:cubicBezTo>
                      <a:pt x="2713575" y="382798"/>
                      <a:pt x="2733675" y="412955"/>
                      <a:pt x="2733675" y="463217"/>
                    </a:cubicBezTo>
                    <a:cubicBezTo>
                      <a:pt x="2733675" y="1237256"/>
                      <a:pt x="2733675" y="2021346"/>
                      <a:pt x="2733675" y="2805437"/>
                    </a:cubicBezTo>
                    <a:cubicBezTo>
                      <a:pt x="2733675" y="2986381"/>
                      <a:pt x="2633172" y="3066800"/>
                      <a:pt x="2452267" y="3036643"/>
                    </a:cubicBezTo>
                    <a:cubicBezTo>
                      <a:pt x="2110558" y="2986381"/>
                      <a:pt x="1778899" y="2916013"/>
                      <a:pt x="1437190" y="2905961"/>
                    </a:cubicBezTo>
                    <a:cubicBezTo>
                      <a:pt x="1175882" y="2905961"/>
                      <a:pt x="914575" y="2926066"/>
                      <a:pt x="663318" y="2976328"/>
                    </a:cubicBezTo>
                    <a:cubicBezTo>
                      <a:pt x="522615" y="2996433"/>
                      <a:pt x="381911" y="3026590"/>
                      <a:pt x="241207" y="3046695"/>
                    </a:cubicBezTo>
                    <a:cubicBezTo>
                      <a:pt x="110553" y="3066800"/>
                      <a:pt x="0" y="2966276"/>
                      <a:pt x="0" y="2835594"/>
                    </a:cubicBezTo>
                    <a:cubicBezTo>
                      <a:pt x="0" y="2433496"/>
                      <a:pt x="0" y="2041451"/>
                      <a:pt x="0" y="1649406"/>
                    </a:cubicBezTo>
                    <a:cubicBezTo>
                      <a:pt x="0" y="1257360"/>
                      <a:pt x="0" y="855263"/>
                      <a:pt x="0" y="463217"/>
                    </a:cubicBezTo>
                    <a:cubicBezTo>
                      <a:pt x="0" y="412955"/>
                      <a:pt x="10051" y="382798"/>
                      <a:pt x="60302" y="352641"/>
                    </a:cubicBezTo>
                    <a:cubicBezTo>
                      <a:pt x="221106" y="232011"/>
                      <a:pt x="391961" y="141539"/>
                      <a:pt x="552765" y="20910"/>
                    </a:cubicBezTo>
                    <a:cubicBezTo>
                      <a:pt x="577891" y="805"/>
                      <a:pt x="605529" y="-1708"/>
                      <a:pt x="634424" y="8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noAutofit/>
              </a:bodyPr>
              <a:lstStyle/>
              <a:p>
                <a:endParaRPr lang="en-GB" sz="3300"/>
              </a:p>
            </p:txBody>
          </p:sp>
          <p:sp>
            <p:nvSpPr>
              <p:cNvPr id="87" name="Freeform 684"/>
              <p:cNvSpPr>
                <a:spLocks/>
              </p:cNvSpPr>
              <p:nvPr/>
            </p:nvSpPr>
            <p:spPr bwMode="auto">
              <a:xfrm>
                <a:off x="2717800" y="1851025"/>
                <a:ext cx="3278188" cy="1255713"/>
              </a:xfrm>
              <a:custGeom>
                <a:avLst/>
                <a:gdLst>
                  <a:gd name="T0" fmla="*/ 163 w 326"/>
                  <a:gd name="T1" fmla="*/ 125 h 125"/>
                  <a:gd name="T2" fmla="*/ 8 w 326"/>
                  <a:gd name="T3" fmla="*/ 125 h 125"/>
                  <a:gd name="T4" fmla="*/ 0 w 326"/>
                  <a:gd name="T5" fmla="*/ 117 h 125"/>
                  <a:gd name="T6" fmla="*/ 0 w 326"/>
                  <a:gd name="T7" fmla="*/ 18 h 125"/>
                  <a:gd name="T8" fmla="*/ 19 w 326"/>
                  <a:gd name="T9" fmla="*/ 0 h 125"/>
                  <a:gd name="T10" fmla="*/ 308 w 326"/>
                  <a:gd name="T11" fmla="*/ 0 h 125"/>
                  <a:gd name="T12" fmla="*/ 326 w 326"/>
                  <a:gd name="T13" fmla="*/ 17 h 125"/>
                  <a:gd name="T14" fmla="*/ 326 w 326"/>
                  <a:gd name="T15" fmla="*/ 120 h 125"/>
                  <a:gd name="T16" fmla="*/ 320 w 326"/>
                  <a:gd name="T17" fmla="*/ 125 h 125"/>
                  <a:gd name="T18" fmla="*/ 163 w 326"/>
                  <a:gd name="T1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6" h="125">
                    <a:moveTo>
                      <a:pt x="163" y="125"/>
                    </a:moveTo>
                    <a:cubicBezTo>
                      <a:pt x="111" y="125"/>
                      <a:pt x="60" y="125"/>
                      <a:pt x="8" y="125"/>
                    </a:cubicBezTo>
                    <a:cubicBezTo>
                      <a:pt x="1" y="125"/>
                      <a:pt x="0" y="123"/>
                      <a:pt x="0" y="117"/>
                    </a:cubicBezTo>
                    <a:cubicBezTo>
                      <a:pt x="1" y="84"/>
                      <a:pt x="0" y="51"/>
                      <a:pt x="0" y="18"/>
                    </a:cubicBezTo>
                    <a:cubicBezTo>
                      <a:pt x="0" y="6"/>
                      <a:pt x="6" y="0"/>
                      <a:pt x="19" y="0"/>
                    </a:cubicBezTo>
                    <a:cubicBezTo>
                      <a:pt x="116" y="0"/>
                      <a:pt x="212" y="0"/>
                      <a:pt x="308" y="0"/>
                    </a:cubicBezTo>
                    <a:cubicBezTo>
                      <a:pt x="319" y="0"/>
                      <a:pt x="326" y="6"/>
                      <a:pt x="326" y="17"/>
                    </a:cubicBezTo>
                    <a:cubicBezTo>
                      <a:pt x="326" y="51"/>
                      <a:pt x="326" y="86"/>
                      <a:pt x="326" y="120"/>
                    </a:cubicBezTo>
                    <a:cubicBezTo>
                      <a:pt x="326" y="125"/>
                      <a:pt x="324" y="125"/>
                      <a:pt x="320" y="125"/>
                    </a:cubicBezTo>
                    <a:cubicBezTo>
                      <a:pt x="268" y="125"/>
                      <a:pt x="215" y="125"/>
                      <a:pt x="163" y="1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sp>
            <p:nvSpPr>
              <p:cNvPr id="88" name="Freeform 685"/>
              <p:cNvSpPr>
                <a:spLocks/>
              </p:cNvSpPr>
              <p:nvPr/>
            </p:nvSpPr>
            <p:spPr bwMode="auto">
              <a:xfrm>
                <a:off x="3522663" y="4364038"/>
                <a:ext cx="1508125" cy="433388"/>
              </a:xfrm>
              <a:custGeom>
                <a:avLst/>
                <a:gdLst>
                  <a:gd name="T0" fmla="*/ 75 w 150"/>
                  <a:gd name="T1" fmla="*/ 0 h 43"/>
                  <a:gd name="T2" fmla="*/ 144 w 150"/>
                  <a:gd name="T3" fmla="*/ 0 h 43"/>
                  <a:gd name="T4" fmla="*/ 150 w 150"/>
                  <a:gd name="T5" fmla="*/ 6 h 43"/>
                  <a:gd name="T6" fmla="*/ 150 w 150"/>
                  <a:gd name="T7" fmla="*/ 37 h 43"/>
                  <a:gd name="T8" fmla="*/ 144 w 150"/>
                  <a:gd name="T9" fmla="*/ 43 h 43"/>
                  <a:gd name="T10" fmla="*/ 5 w 150"/>
                  <a:gd name="T11" fmla="*/ 43 h 43"/>
                  <a:gd name="T12" fmla="*/ 0 w 150"/>
                  <a:gd name="T13" fmla="*/ 38 h 43"/>
                  <a:gd name="T14" fmla="*/ 0 w 150"/>
                  <a:gd name="T15" fmla="*/ 6 h 43"/>
                  <a:gd name="T16" fmla="*/ 6 w 150"/>
                  <a:gd name="T17" fmla="*/ 0 h 43"/>
                  <a:gd name="T18" fmla="*/ 75 w 150"/>
                  <a:gd name="T19" fmla="*/ 0 h 43"/>
                  <a:gd name="T20" fmla="*/ 75 w 150"/>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43">
                    <a:moveTo>
                      <a:pt x="75" y="0"/>
                    </a:moveTo>
                    <a:cubicBezTo>
                      <a:pt x="98" y="0"/>
                      <a:pt x="121" y="0"/>
                      <a:pt x="144" y="0"/>
                    </a:cubicBezTo>
                    <a:cubicBezTo>
                      <a:pt x="148" y="0"/>
                      <a:pt x="150" y="1"/>
                      <a:pt x="150" y="6"/>
                    </a:cubicBezTo>
                    <a:cubicBezTo>
                      <a:pt x="149" y="16"/>
                      <a:pt x="150" y="27"/>
                      <a:pt x="150" y="37"/>
                    </a:cubicBezTo>
                    <a:cubicBezTo>
                      <a:pt x="150" y="41"/>
                      <a:pt x="149" y="43"/>
                      <a:pt x="144" y="43"/>
                    </a:cubicBezTo>
                    <a:cubicBezTo>
                      <a:pt x="98" y="43"/>
                      <a:pt x="52" y="43"/>
                      <a:pt x="5" y="43"/>
                    </a:cubicBezTo>
                    <a:cubicBezTo>
                      <a:pt x="2" y="43"/>
                      <a:pt x="0" y="42"/>
                      <a:pt x="0" y="38"/>
                    </a:cubicBezTo>
                    <a:cubicBezTo>
                      <a:pt x="0" y="27"/>
                      <a:pt x="1" y="17"/>
                      <a:pt x="0" y="6"/>
                    </a:cubicBezTo>
                    <a:cubicBezTo>
                      <a:pt x="0" y="1"/>
                      <a:pt x="2" y="0"/>
                      <a:pt x="6" y="0"/>
                    </a:cubicBezTo>
                    <a:cubicBezTo>
                      <a:pt x="29" y="0"/>
                      <a:pt x="52" y="0"/>
                      <a:pt x="75" y="0"/>
                    </a:cubicBezTo>
                    <a:cubicBezTo>
                      <a:pt x="75" y="0"/>
                      <a:pt x="75" y="0"/>
                      <a:pt x="7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GB" sz="3300"/>
              </a:p>
            </p:txBody>
          </p:sp>
        </p:grpSp>
      </p:grpSp>
      <p:sp>
        <p:nvSpPr>
          <p:cNvPr id="5" name="Oval 11"/>
          <p:cNvSpPr/>
          <p:nvPr/>
        </p:nvSpPr>
        <p:spPr>
          <a:xfrm>
            <a:off x="4875017" y="2358514"/>
            <a:ext cx="2473570" cy="2473568"/>
          </a:xfrm>
          <a:prstGeom prst="ellipse">
            <a:avLst/>
          </a:prstGeom>
          <a:noFill/>
          <a:ln w="635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a:solidFill>
                <a:schemeClr val="tx1"/>
              </a:solidFill>
            </a:endParaRPr>
          </a:p>
        </p:txBody>
      </p:sp>
      <p:sp>
        <p:nvSpPr>
          <p:cNvPr id="10" name="TextBox 16"/>
          <p:cNvSpPr txBox="1"/>
          <p:nvPr/>
        </p:nvSpPr>
        <p:spPr>
          <a:xfrm>
            <a:off x="4154385" y="4321013"/>
            <a:ext cx="1503938" cy="307777"/>
          </a:xfrm>
          <a:prstGeom prst="rect">
            <a:avLst/>
          </a:prstGeom>
          <a:solidFill>
            <a:schemeClr val="bg1"/>
          </a:solidFill>
        </p:spPr>
        <p:txBody>
          <a:bodyPr wrap="none" rtlCol="0">
            <a:spAutoFit/>
          </a:bodyPr>
          <a:lstStyle/>
          <a:p>
            <a:pPr algn="ctr"/>
            <a:r>
              <a:rPr lang="en-US" sz="1400" dirty="0">
                <a:latin typeface="Verdana"/>
                <a:cs typeface="Verdana"/>
              </a:rPr>
              <a:t>Data scientists</a:t>
            </a:r>
          </a:p>
        </p:txBody>
      </p:sp>
      <p:sp>
        <p:nvSpPr>
          <p:cNvPr id="9" name="TextBox 15"/>
          <p:cNvSpPr txBox="1"/>
          <p:nvPr/>
        </p:nvSpPr>
        <p:spPr>
          <a:xfrm>
            <a:off x="5331897" y="2736561"/>
            <a:ext cx="1612942" cy="307777"/>
          </a:xfrm>
          <a:prstGeom prst="rect">
            <a:avLst/>
          </a:prstGeom>
          <a:noFill/>
        </p:spPr>
        <p:txBody>
          <a:bodyPr wrap="none" rtlCol="0">
            <a:spAutoFit/>
          </a:bodyPr>
          <a:lstStyle/>
          <a:p>
            <a:pPr algn="ctr"/>
            <a:r>
              <a:rPr lang="en-US" sz="1400" dirty="0">
                <a:latin typeface="Verdana"/>
                <a:cs typeface="Verdana"/>
              </a:rPr>
              <a:t>Domain experts</a:t>
            </a:r>
          </a:p>
        </p:txBody>
      </p:sp>
      <p:sp>
        <p:nvSpPr>
          <p:cNvPr id="11" name="TextBox 17"/>
          <p:cNvSpPr txBox="1"/>
          <p:nvPr/>
        </p:nvSpPr>
        <p:spPr>
          <a:xfrm>
            <a:off x="6534780" y="4304684"/>
            <a:ext cx="1512210" cy="307777"/>
          </a:xfrm>
          <a:prstGeom prst="rect">
            <a:avLst/>
          </a:prstGeom>
          <a:solidFill>
            <a:srgbClr val="FFFFFF"/>
          </a:solidFill>
        </p:spPr>
        <p:txBody>
          <a:bodyPr wrap="none" rtlCol="0">
            <a:spAutoFit/>
          </a:bodyPr>
          <a:lstStyle/>
          <a:p>
            <a:pPr algn="ctr"/>
            <a:r>
              <a:rPr lang="en-US" sz="1400" dirty="0">
                <a:latin typeface="Verdana"/>
                <a:cs typeface="Verdana"/>
              </a:rPr>
              <a:t>Data providers</a:t>
            </a:r>
          </a:p>
        </p:txBody>
      </p:sp>
      <p:grpSp>
        <p:nvGrpSpPr>
          <p:cNvPr id="31" name="Grouper 30"/>
          <p:cNvGrpSpPr/>
          <p:nvPr/>
        </p:nvGrpSpPr>
        <p:grpSpPr>
          <a:xfrm>
            <a:off x="6930712" y="3534461"/>
            <a:ext cx="691345" cy="691345"/>
            <a:chOff x="5309447" y="4016224"/>
            <a:chExt cx="691525" cy="691525"/>
          </a:xfrm>
        </p:grpSpPr>
        <p:sp>
          <p:nvSpPr>
            <p:cNvPr id="2" name="Ellipse 1"/>
            <p:cNvSpPr/>
            <p:nvPr/>
          </p:nvSpPr>
          <p:spPr>
            <a:xfrm>
              <a:off x="5309447" y="4016224"/>
              <a:ext cx="691525" cy="6915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599"/>
            </a:p>
          </p:txBody>
        </p:sp>
        <p:grpSp>
          <p:nvGrpSpPr>
            <p:cNvPr id="22" name="Group 148"/>
            <p:cNvGrpSpPr>
              <a:grpSpLocks noChangeAspect="1"/>
            </p:cNvGrpSpPr>
            <p:nvPr/>
          </p:nvGrpSpPr>
          <p:grpSpPr bwMode="auto">
            <a:xfrm>
              <a:off x="5462624" y="4131712"/>
              <a:ext cx="411767" cy="463717"/>
              <a:chOff x="731" y="-257"/>
              <a:chExt cx="4296" cy="4838"/>
            </a:xfrm>
            <a:solidFill>
              <a:schemeClr val="bg1"/>
            </a:solidFill>
          </p:grpSpPr>
          <p:sp>
            <p:nvSpPr>
              <p:cNvPr id="23"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4"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5"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6"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9"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0"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grpSp>
        <p:nvGrpSpPr>
          <p:cNvPr id="32" name="Grouper 31"/>
          <p:cNvGrpSpPr/>
          <p:nvPr/>
        </p:nvGrpSpPr>
        <p:grpSpPr>
          <a:xfrm>
            <a:off x="4547035" y="3533925"/>
            <a:ext cx="691345" cy="691345"/>
            <a:chOff x="5309447" y="4016224"/>
            <a:chExt cx="691525" cy="691525"/>
          </a:xfrm>
        </p:grpSpPr>
        <p:sp>
          <p:nvSpPr>
            <p:cNvPr id="33" name="Ellipse 32"/>
            <p:cNvSpPr/>
            <p:nvPr/>
          </p:nvSpPr>
          <p:spPr>
            <a:xfrm>
              <a:off x="5309447" y="4016224"/>
              <a:ext cx="691525" cy="6915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599"/>
            </a:p>
          </p:txBody>
        </p:sp>
        <p:grpSp>
          <p:nvGrpSpPr>
            <p:cNvPr id="34" name="Group 148"/>
            <p:cNvGrpSpPr>
              <a:grpSpLocks noChangeAspect="1"/>
            </p:cNvGrpSpPr>
            <p:nvPr/>
          </p:nvGrpSpPr>
          <p:grpSpPr bwMode="auto">
            <a:xfrm>
              <a:off x="5462624" y="4131712"/>
              <a:ext cx="411767" cy="463717"/>
              <a:chOff x="731" y="-257"/>
              <a:chExt cx="4296" cy="4838"/>
            </a:xfrm>
            <a:solidFill>
              <a:schemeClr val="bg1"/>
            </a:solidFill>
          </p:grpSpPr>
          <p:sp>
            <p:nvSpPr>
              <p:cNvPr id="35"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6"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7"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8"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9"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0"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grpSp>
        <p:nvGrpSpPr>
          <p:cNvPr id="41" name="Grouper 40"/>
          <p:cNvGrpSpPr/>
          <p:nvPr/>
        </p:nvGrpSpPr>
        <p:grpSpPr>
          <a:xfrm>
            <a:off x="5783478" y="2051493"/>
            <a:ext cx="691345" cy="691345"/>
            <a:chOff x="5309447" y="4016224"/>
            <a:chExt cx="691525" cy="691525"/>
          </a:xfrm>
        </p:grpSpPr>
        <p:sp>
          <p:nvSpPr>
            <p:cNvPr id="42" name="Ellipse 41"/>
            <p:cNvSpPr/>
            <p:nvPr/>
          </p:nvSpPr>
          <p:spPr>
            <a:xfrm>
              <a:off x="5309447" y="4016224"/>
              <a:ext cx="691525" cy="6915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599"/>
            </a:p>
          </p:txBody>
        </p:sp>
        <p:grpSp>
          <p:nvGrpSpPr>
            <p:cNvPr id="43" name="Group 148"/>
            <p:cNvGrpSpPr>
              <a:grpSpLocks noChangeAspect="1"/>
            </p:cNvGrpSpPr>
            <p:nvPr/>
          </p:nvGrpSpPr>
          <p:grpSpPr bwMode="auto">
            <a:xfrm>
              <a:off x="5462624" y="4131712"/>
              <a:ext cx="411767" cy="463717"/>
              <a:chOff x="731" y="-257"/>
              <a:chExt cx="4296" cy="4838"/>
            </a:xfrm>
            <a:solidFill>
              <a:schemeClr val="bg1"/>
            </a:solidFill>
          </p:grpSpPr>
          <p:sp>
            <p:nvSpPr>
              <p:cNvPr id="44"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5"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6"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7"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8"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9"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16" tIns="45708" rIns="91416" bIns="45708"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sp>
        <p:nvSpPr>
          <p:cNvPr id="90" name="TextBox 89">
            <a:extLst>
              <a:ext uri="{FF2B5EF4-FFF2-40B4-BE49-F238E27FC236}">
                <a16:creationId xmlns:a16="http://schemas.microsoft.com/office/drawing/2014/main" id="{48C9C329-FACC-B64F-BA65-DEEF4B05F3D5}"/>
              </a:ext>
            </a:extLst>
          </p:cNvPr>
          <p:cNvSpPr txBox="1"/>
          <p:nvPr/>
        </p:nvSpPr>
        <p:spPr>
          <a:xfrm>
            <a:off x="2201403" y="180549"/>
            <a:ext cx="778929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The Swiss Data Science Center (SDSC)</a:t>
            </a:r>
            <a:endParaRPr lang="id-ID" sz="4000" b="1" dirty="0">
              <a:solidFill>
                <a:schemeClr val="tx2"/>
              </a:solidFill>
              <a:latin typeface="+mj-lt"/>
              <a:ea typeface="Lato" charset="0"/>
              <a:cs typeface="Lato" charset="0"/>
            </a:endParaRPr>
          </a:p>
        </p:txBody>
      </p:sp>
      <p:sp>
        <p:nvSpPr>
          <p:cNvPr id="91" name="Rectangle 90">
            <a:extLst>
              <a:ext uri="{FF2B5EF4-FFF2-40B4-BE49-F238E27FC236}">
                <a16:creationId xmlns:a16="http://schemas.microsoft.com/office/drawing/2014/main" id="{44208915-E1C0-934B-BD25-5A63207F6011}"/>
              </a:ext>
            </a:extLst>
          </p:cNvPr>
          <p:cNvSpPr/>
          <p:nvPr/>
        </p:nvSpPr>
        <p:spPr>
          <a:xfrm>
            <a:off x="5718037" y="1157233"/>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
        <p:nvSpPr>
          <p:cNvPr id="96" name="TextBox 4">
            <a:extLst>
              <a:ext uri="{FF2B5EF4-FFF2-40B4-BE49-F238E27FC236}">
                <a16:creationId xmlns:a16="http://schemas.microsoft.com/office/drawing/2014/main" id="{4B4F4432-3E09-D341-9B6B-977009EA35F5}"/>
              </a:ext>
            </a:extLst>
          </p:cNvPr>
          <p:cNvSpPr txBox="1"/>
          <p:nvPr/>
        </p:nvSpPr>
        <p:spPr>
          <a:xfrm>
            <a:off x="4554417" y="676127"/>
            <a:ext cx="3141889" cy="264915"/>
          </a:xfrm>
          <a:prstGeom prst="rect">
            <a:avLst/>
          </a:prstGeom>
        </p:spPr>
        <p:txBody>
          <a:bodyPr vert="horz" wrap="none" lIns="108745" tIns="54373" rIns="108745" bIns="54373" rtlCol="0">
            <a:spAutoFit/>
          </a:bodyPr>
          <a:lstStyle>
            <a:defPPr>
              <a:defRPr lang="en-US"/>
            </a:defPPr>
            <a:lvl1pPr indent="0" algn="ctr" defTabSz="1087636">
              <a:lnSpc>
                <a:spcPct val="120000"/>
              </a:lnSpc>
              <a:spcBef>
                <a:spcPct val="20000"/>
              </a:spcBef>
              <a:buFont typeface="Arial"/>
              <a:buNone/>
              <a:defRPr>
                <a:solidFill>
                  <a:schemeClr val="tx2"/>
                </a:solidFill>
                <a:latin typeface="Lato Light"/>
                <a:cs typeface="Lato Light"/>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r>
              <a:rPr lang="en-US" sz="900" dirty="0"/>
              <a:t>Foster adoption of data science both in academia and industry</a:t>
            </a:r>
          </a:p>
        </p:txBody>
      </p:sp>
    </p:spTree>
    <p:extLst>
      <p:ext uri="{BB962C8B-B14F-4D97-AF65-F5344CB8AC3E}">
        <p14:creationId xmlns:p14="http://schemas.microsoft.com/office/powerpoint/2010/main" val="16295477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1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96"/>
                                        </p:tgtEl>
                                      </p:cBhvr>
                                    </p:animEffect>
                                    <p:set>
                                      <p:cBhvr>
                                        <p:cTn id="30" dur="1" fill="hold">
                                          <p:stCondLst>
                                            <p:cond delay="499"/>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2233790" y="790718"/>
            <a:ext cx="7663589" cy="2058293"/>
            <a:chOff x="1063872" y="810355"/>
            <a:chExt cx="7139974" cy="2096223"/>
          </a:xfrm>
        </p:grpSpPr>
        <p:sp>
          <p:nvSpPr>
            <p:cNvPr id="6" name="Pentagon 5"/>
            <p:cNvSpPr/>
            <p:nvPr/>
          </p:nvSpPr>
          <p:spPr>
            <a:xfrm rot="16200000">
              <a:off x="286463" y="1587764"/>
              <a:ext cx="2093746" cy="538928"/>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Domain expertise</a:t>
              </a:r>
            </a:p>
          </p:txBody>
        </p:sp>
        <p:sp>
          <p:nvSpPr>
            <p:cNvPr id="9" name="Rectangle 8"/>
            <p:cNvSpPr/>
            <p:nvPr/>
          </p:nvSpPr>
          <p:spPr>
            <a:xfrm>
              <a:off x="1602793" y="1108972"/>
              <a:ext cx="6601053" cy="1797606"/>
            </a:xfrm>
            <a:prstGeom prst="rect">
              <a:avLst/>
            </a:prstGeom>
            <a:solidFill>
              <a:schemeClr val="accent3">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00"/>
            </a:p>
          </p:txBody>
        </p:sp>
      </p:grpSp>
      <p:grpSp>
        <p:nvGrpSpPr>
          <p:cNvPr id="49" name="Group 48"/>
          <p:cNvGrpSpPr/>
          <p:nvPr/>
        </p:nvGrpSpPr>
        <p:grpSpPr>
          <a:xfrm>
            <a:off x="3151076" y="2094740"/>
            <a:ext cx="6601979" cy="1349744"/>
            <a:chOff x="1909419" y="2122994"/>
            <a:chExt cx="6197087" cy="1374617"/>
          </a:xfrm>
        </p:grpSpPr>
        <p:sp>
          <p:nvSpPr>
            <p:cNvPr id="115" name="Freeform 114"/>
            <p:cNvSpPr/>
            <p:nvPr/>
          </p:nvSpPr>
          <p:spPr>
            <a:xfrm>
              <a:off x="1909419" y="2122994"/>
              <a:ext cx="1364234"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18" name="Freeform 117"/>
            <p:cNvSpPr/>
            <p:nvPr/>
          </p:nvSpPr>
          <p:spPr>
            <a:xfrm>
              <a:off x="3519404" y="2174471"/>
              <a:ext cx="1361059"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20" name="Freeform 119"/>
            <p:cNvSpPr/>
            <p:nvPr/>
          </p:nvSpPr>
          <p:spPr>
            <a:xfrm>
              <a:off x="5124556" y="2184908"/>
              <a:ext cx="1357744"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22" name="Freeform 121"/>
            <p:cNvSpPr/>
            <p:nvPr/>
          </p:nvSpPr>
          <p:spPr>
            <a:xfrm>
              <a:off x="6736610" y="2174471"/>
              <a:ext cx="1369896"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grpSp>
      <p:grpSp>
        <p:nvGrpSpPr>
          <p:cNvPr id="3" name="Group 2"/>
          <p:cNvGrpSpPr/>
          <p:nvPr/>
        </p:nvGrpSpPr>
        <p:grpSpPr>
          <a:xfrm>
            <a:off x="2234540" y="2554204"/>
            <a:ext cx="7662379" cy="2055453"/>
            <a:chOff x="1063872" y="2542296"/>
            <a:chExt cx="7147638" cy="2093330"/>
          </a:xfrm>
        </p:grpSpPr>
        <p:sp>
          <p:nvSpPr>
            <p:cNvPr id="5" name="Pentagon 4"/>
            <p:cNvSpPr/>
            <p:nvPr/>
          </p:nvSpPr>
          <p:spPr>
            <a:xfrm rot="16200000">
              <a:off x="286650" y="3319518"/>
              <a:ext cx="2093330" cy="538886"/>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Applied</a:t>
              </a:r>
            </a:p>
            <a:p>
              <a:pPr algn="ctr"/>
              <a:r>
                <a:rPr lang="en-US" sz="1200" dirty="0"/>
                <a:t>Research</a:t>
              </a:r>
            </a:p>
          </p:txBody>
        </p:sp>
        <p:sp>
          <p:nvSpPr>
            <p:cNvPr id="8" name="Rectangle 7"/>
            <p:cNvSpPr/>
            <p:nvPr/>
          </p:nvSpPr>
          <p:spPr>
            <a:xfrm>
              <a:off x="1602757" y="2840058"/>
              <a:ext cx="6608753" cy="1763925"/>
            </a:xfrm>
            <a:prstGeom prst="rect">
              <a:avLst/>
            </a:prstGeom>
            <a:solidFill>
              <a:srgbClr val="5461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00"/>
            </a:p>
          </p:txBody>
        </p:sp>
      </p:grpSp>
      <p:grpSp>
        <p:nvGrpSpPr>
          <p:cNvPr id="34" name="Group 33"/>
          <p:cNvGrpSpPr/>
          <p:nvPr/>
        </p:nvGrpSpPr>
        <p:grpSpPr>
          <a:xfrm>
            <a:off x="2229029" y="4285034"/>
            <a:ext cx="7667831" cy="1961781"/>
            <a:chOff x="1067583" y="4313367"/>
            <a:chExt cx="7143926" cy="1997932"/>
          </a:xfrm>
        </p:grpSpPr>
        <p:sp>
          <p:nvSpPr>
            <p:cNvPr id="4" name="Pentagon 3"/>
            <p:cNvSpPr/>
            <p:nvPr/>
          </p:nvSpPr>
          <p:spPr>
            <a:xfrm rot="16200000">
              <a:off x="341043" y="5039907"/>
              <a:ext cx="1996438" cy="54335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Basic Research in </a:t>
              </a:r>
            </a:p>
            <a:p>
              <a:pPr algn="ctr"/>
              <a:r>
                <a:rPr lang="en-US" sz="1200" dirty="0"/>
                <a:t>Data science</a:t>
              </a:r>
            </a:p>
          </p:txBody>
        </p:sp>
        <p:sp>
          <p:nvSpPr>
            <p:cNvPr id="7" name="Rectangle 6"/>
            <p:cNvSpPr/>
            <p:nvPr/>
          </p:nvSpPr>
          <p:spPr>
            <a:xfrm>
              <a:off x="1610978" y="4609231"/>
              <a:ext cx="6600531" cy="1702068"/>
            </a:xfrm>
            <a:prstGeom prst="rect">
              <a:avLst/>
            </a:prstGeom>
            <a:solidFill>
              <a:schemeClr val="tx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00"/>
            </a:p>
          </p:txBody>
        </p:sp>
      </p:grpSp>
      <p:grpSp>
        <p:nvGrpSpPr>
          <p:cNvPr id="50" name="Group 49"/>
          <p:cNvGrpSpPr/>
          <p:nvPr/>
        </p:nvGrpSpPr>
        <p:grpSpPr>
          <a:xfrm>
            <a:off x="3208586" y="3444556"/>
            <a:ext cx="6422557" cy="1904817"/>
            <a:chOff x="1952633" y="3473162"/>
            <a:chExt cx="6028669" cy="1939919"/>
          </a:xfrm>
        </p:grpSpPr>
        <p:sp>
          <p:nvSpPr>
            <p:cNvPr id="87" name="Freeform 86"/>
            <p:cNvSpPr/>
            <p:nvPr/>
          </p:nvSpPr>
          <p:spPr>
            <a:xfrm rot="20905599">
              <a:off x="1952633" y="3643265"/>
              <a:ext cx="1381763" cy="1711467"/>
            </a:xfrm>
            <a:custGeom>
              <a:avLst/>
              <a:gdLst>
                <a:gd name="connsiteX0" fmla="*/ 104551 w 904875"/>
                <a:gd name="connsiteY0" fmla="*/ 1227694 h 1397703"/>
                <a:gd name="connsiteX1" fmla="*/ 245228 w 904875"/>
                <a:gd name="connsiteY1" fmla="*/ 796871 h 1397703"/>
                <a:gd name="connsiteX2" fmla="*/ 904651 w 904875"/>
                <a:gd name="connsiteY2" fmla="*/ 146240 h 1397703"/>
                <a:gd name="connsiteX3" fmla="*/ 315567 w 904875"/>
                <a:gd name="connsiteY3" fmla="*/ 102279 h 1397703"/>
                <a:gd name="connsiteX4" fmla="*/ 7836 w 904875"/>
                <a:gd name="connsiteY4" fmla="*/ 1315617 h 1397703"/>
                <a:gd name="connsiteX5" fmla="*/ 104551 w 904875"/>
                <a:gd name="connsiteY5" fmla="*/ 1227694 h 13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75" h="1397703">
                  <a:moveTo>
                    <a:pt x="104551" y="1227694"/>
                  </a:moveTo>
                  <a:cubicBezTo>
                    <a:pt x="144116" y="1141236"/>
                    <a:pt x="111878" y="977113"/>
                    <a:pt x="245228" y="796871"/>
                  </a:cubicBezTo>
                  <a:cubicBezTo>
                    <a:pt x="378578" y="616629"/>
                    <a:pt x="892928" y="262005"/>
                    <a:pt x="904651" y="146240"/>
                  </a:cubicBezTo>
                  <a:cubicBezTo>
                    <a:pt x="916374" y="30475"/>
                    <a:pt x="465036" y="-92617"/>
                    <a:pt x="315567" y="102279"/>
                  </a:cubicBezTo>
                  <a:cubicBezTo>
                    <a:pt x="166098" y="297175"/>
                    <a:pt x="43005" y="1123652"/>
                    <a:pt x="7836" y="1315617"/>
                  </a:cubicBezTo>
                  <a:cubicBezTo>
                    <a:pt x="-27333" y="1507582"/>
                    <a:pt x="64986" y="1314152"/>
                    <a:pt x="104551" y="1227694"/>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89" name="Freeform 88"/>
            <p:cNvSpPr/>
            <p:nvPr/>
          </p:nvSpPr>
          <p:spPr>
            <a:xfrm flipH="1">
              <a:off x="5085773" y="3734854"/>
              <a:ext cx="926392" cy="1668473"/>
            </a:xfrm>
            <a:custGeom>
              <a:avLst/>
              <a:gdLst>
                <a:gd name="connsiteX0" fmla="*/ 104551 w 904875"/>
                <a:gd name="connsiteY0" fmla="*/ 1227694 h 1397703"/>
                <a:gd name="connsiteX1" fmla="*/ 245228 w 904875"/>
                <a:gd name="connsiteY1" fmla="*/ 796871 h 1397703"/>
                <a:gd name="connsiteX2" fmla="*/ 904651 w 904875"/>
                <a:gd name="connsiteY2" fmla="*/ 146240 h 1397703"/>
                <a:gd name="connsiteX3" fmla="*/ 315567 w 904875"/>
                <a:gd name="connsiteY3" fmla="*/ 102279 h 1397703"/>
                <a:gd name="connsiteX4" fmla="*/ 7836 w 904875"/>
                <a:gd name="connsiteY4" fmla="*/ 1315617 h 1397703"/>
                <a:gd name="connsiteX5" fmla="*/ 104551 w 904875"/>
                <a:gd name="connsiteY5" fmla="*/ 1227694 h 13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75" h="1397703">
                  <a:moveTo>
                    <a:pt x="104551" y="1227694"/>
                  </a:moveTo>
                  <a:cubicBezTo>
                    <a:pt x="144116" y="1141236"/>
                    <a:pt x="111878" y="977113"/>
                    <a:pt x="245228" y="796871"/>
                  </a:cubicBezTo>
                  <a:cubicBezTo>
                    <a:pt x="378578" y="616629"/>
                    <a:pt x="892928" y="262005"/>
                    <a:pt x="904651" y="146240"/>
                  </a:cubicBezTo>
                  <a:cubicBezTo>
                    <a:pt x="916374" y="30475"/>
                    <a:pt x="465036" y="-92617"/>
                    <a:pt x="315567" y="102279"/>
                  </a:cubicBezTo>
                  <a:cubicBezTo>
                    <a:pt x="166098" y="297175"/>
                    <a:pt x="43005" y="1123652"/>
                    <a:pt x="7836" y="1315617"/>
                  </a:cubicBezTo>
                  <a:cubicBezTo>
                    <a:pt x="-27333" y="1507582"/>
                    <a:pt x="64986" y="1314152"/>
                    <a:pt x="104551" y="1227694"/>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10" name="Freeform 109"/>
            <p:cNvSpPr/>
            <p:nvPr/>
          </p:nvSpPr>
          <p:spPr>
            <a:xfrm rot="20370431" flipH="1">
              <a:off x="6381567" y="3695479"/>
              <a:ext cx="703848" cy="1698565"/>
            </a:xfrm>
            <a:custGeom>
              <a:avLst/>
              <a:gdLst>
                <a:gd name="connsiteX0" fmla="*/ 381056 w 684242"/>
                <a:gd name="connsiteY0" fmla="*/ 1307528 h 1388803"/>
                <a:gd name="connsiteX1" fmla="*/ 363472 w 684242"/>
                <a:gd name="connsiteY1" fmla="*/ 903082 h 1388803"/>
                <a:gd name="connsiteX2" fmla="*/ 679995 w 684242"/>
                <a:gd name="connsiteY2" fmla="*/ 173320 h 1388803"/>
                <a:gd name="connsiteX3" fmla="*/ 99702 w 684242"/>
                <a:gd name="connsiteY3" fmla="*/ 23851 h 1388803"/>
                <a:gd name="connsiteX4" fmla="*/ 11779 w 684242"/>
                <a:gd name="connsiteY4" fmla="*/ 551389 h 1388803"/>
                <a:gd name="connsiteX5" fmla="*/ 231587 w 684242"/>
                <a:gd name="connsiteY5" fmla="*/ 1316320 h 1388803"/>
                <a:gd name="connsiteX6" fmla="*/ 381056 w 684242"/>
                <a:gd name="connsiteY6" fmla="*/ 1307528 h 138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242" h="1388803">
                  <a:moveTo>
                    <a:pt x="381056" y="1307528"/>
                  </a:moveTo>
                  <a:cubicBezTo>
                    <a:pt x="403037" y="1238655"/>
                    <a:pt x="313649" y="1092116"/>
                    <a:pt x="363472" y="903082"/>
                  </a:cubicBezTo>
                  <a:cubicBezTo>
                    <a:pt x="413295" y="714048"/>
                    <a:pt x="723957" y="319858"/>
                    <a:pt x="679995" y="173320"/>
                  </a:cubicBezTo>
                  <a:cubicBezTo>
                    <a:pt x="636033" y="26781"/>
                    <a:pt x="211071" y="-39161"/>
                    <a:pt x="99702" y="23851"/>
                  </a:cubicBezTo>
                  <a:cubicBezTo>
                    <a:pt x="-11667" y="86863"/>
                    <a:pt x="-10202" y="335977"/>
                    <a:pt x="11779" y="551389"/>
                  </a:cubicBezTo>
                  <a:cubicBezTo>
                    <a:pt x="33760" y="766800"/>
                    <a:pt x="170041" y="1187366"/>
                    <a:pt x="231587" y="1316320"/>
                  </a:cubicBezTo>
                  <a:cubicBezTo>
                    <a:pt x="293133" y="1445274"/>
                    <a:pt x="359075" y="1376401"/>
                    <a:pt x="381056" y="130752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11" name="Freeform 110"/>
            <p:cNvSpPr/>
            <p:nvPr/>
          </p:nvSpPr>
          <p:spPr>
            <a:xfrm>
              <a:off x="6701848" y="3602966"/>
              <a:ext cx="1279454" cy="1808491"/>
            </a:xfrm>
            <a:custGeom>
              <a:avLst/>
              <a:gdLst>
                <a:gd name="connsiteX0" fmla="*/ 669531 w 742765"/>
                <a:gd name="connsiteY0" fmla="*/ 1390771 h 1549380"/>
                <a:gd name="connsiteX1" fmla="*/ 739870 w 742765"/>
                <a:gd name="connsiteY1" fmla="*/ 872025 h 1549380"/>
                <a:gd name="connsiteX2" fmla="*/ 564024 w 742765"/>
                <a:gd name="connsiteY2" fmla="*/ 63132 h 1549380"/>
                <a:gd name="connsiteX3" fmla="*/ 1316 w 742765"/>
                <a:gd name="connsiteY3" fmla="*/ 115886 h 1549380"/>
                <a:gd name="connsiteX4" fmla="*/ 414554 w 742765"/>
                <a:gd name="connsiteY4" fmla="*/ 617048 h 1549380"/>
                <a:gd name="connsiteX5" fmla="*/ 616777 w 742765"/>
                <a:gd name="connsiteY5" fmla="*/ 1496279 h 1549380"/>
                <a:gd name="connsiteX6" fmla="*/ 669531 w 742765"/>
                <a:gd name="connsiteY6" fmla="*/ 1390771 h 154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765" h="1549380">
                  <a:moveTo>
                    <a:pt x="669531" y="1390771"/>
                  </a:moveTo>
                  <a:cubicBezTo>
                    <a:pt x="690046" y="1286729"/>
                    <a:pt x="757454" y="1093298"/>
                    <a:pt x="739870" y="872025"/>
                  </a:cubicBezTo>
                  <a:cubicBezTo>
                    <a:pt x="722286" y="650752"/>
                    <a:pt x="687116" y="189155"/>
                    <a:pt x="564024" y="63132"/>
                  </a:cubicBezTo>
                  <a:cubicBezTo>
                    <a:pt x="440932" y="-62891"/>
                    <a:pt x="26228" y="23567"/>
                    <a:pt x="1316" y="115886"/>
                  </a:cubicBezTo>
                  <a:cubicBezTo>
                    <a:pt x="-23596" y="208205"/>
                    <a:pt x="311977" y="386982"/>
                    <a:pt x="414554" y="617048"/>
                  </a:cubicBezTo>
                  <a:cubicBezTo>
                    <a:pt x="517131" y="847113"/>
                    <a:pt x="566954" y="1368791"/>
                    <a:pt x="616777" y="1496279"/>
                  </a:cubicBezTo>
                  <a:cubicBezTo>
                    <a:pt x="666600" y="1623767"/>
                    <a:pt x="649016" y="1494813"/>
                    <a:pt x="669531" y="1390771"/>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12" name="Freeform 111"/>
            <p:cNvSpPr/>
            <p:nvPr/>
          </p:nvSpPr>
          <p:spPr>
            <a:xfrm rot="21354095">
              <a:off x="2855689" y="3473162"/>
              <a:ext cx="1604396" cy="1939919"/>
            </a:xfrm>
            <a:custGeom>
              <a:avLst/>
              <a:gdLst>
                <a:gd name="connsiteX0" fmla="*/ 138526 w 833298"/>
                <a:gd name="connsiteY0" fmla="*/ 1614879 h 1616489"/>
                <a:gd name="connsiteX1" fmla="*/ 217657 w 833298"/>
                <a:gd name="connsiteY1" fmla="*/ 955456 h 1616489"/>
                <a:gd name="connsiteX2" fmla="*/ 455049 w 833298"/>
                <a:gd name="connsiteY2" fmla="*/ 559802 h 1616489"/>
                <a:gd name="connsiteX3" fmla="*/ 833119 w 833298"/>
                <a:gd name="connsiteY3" fmla="*/ 392749 h 1616489"/>
                <a:gd name="connsiteX4" fmla="*/ 499011 w 833298"/>
                <a:gd name="connsiteY4" fmla="*/ 14679 h 1616489"/>
                <a:gd name="connsiteX5" fmla="*/ 94565 w 833298"/>
                <a:gd name="connsiteY5" fmla="*/ 102602 h 1616489"/>
                <a:gd name="connsiteX6" fmla="*/ 6642 w 833298"/>
                <a:gd name="connsiteY6" fmla="*/ 339995 h 1616489"/>
                <a:gd name="connsiteX7" fmla="*/ 217657 w 833298"/>
                <a:gd name="connsiteY7" fmla="*/ 498256 h 1616489"/>
                <a:gd name="connsiteX8" fmla="*/ 129734 w 833298"/>
                <a:gd name="connsiteY8" fmla="*/ 1122510 h 1616489"/>
                <a:gd name="connsiteX9" fmla="*/ 138526 w 833298"/>
                <a:gd name="connsiteY9" fmla="*/ 1614879 h 16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298" h="1616489">
                  <a:moveTo>
                    <a:pt x="138526" y="1614879"/>
                  </a:moveTo>
                  <a:cubicBezTo>
                    <a:pt x="153180" y="1587037"/>
                    <a:pt x="164903" y="1131302"/>
                    <a:pt x="217657" y="955456"/>
                  </a:cubicBezTo>
                  <a:cubicBezTo>
                    <a:pt x="270411" y="779610"/>
                    <a:pt x="352472" y="653586"/>
                    <a:pt x="455049" y="559802"/>
                  </a:cubicBezTo>
                  <a:cubicBezTo>
                    <a:pt x="557626" y="466018"/>
                    <a:pt x="825792" y="483603"/>
                    <a:pt x="833119" y="392749"/>
                  </a:cubicBezTo>
                  <a:cubicBezTo>
                    <a:pt x="840446" y="301895"/>
                    <a:pt x="622103" y="63037"/>
                    <a:pt x="499011" y="14679"/>
                  </a:cubicBezTo>
                  <a:cubicBezTo>
                    <a:pt x="375919" y="-33679"/>
                    <a:pt x="176627" y="48383"/>
                    <a:pt x="94565" y="102602"/>
                  </a:cubicBezTo>
                  <a:cubicBezTo>
                    <a:pt x="12503" y="156821"/>
                    <a:pt x="-13873" y="274053"/>
                    <a:pt x="6642" y="339995"/>
                  </a:cubicBezTo>
                  <a:cubicBezTo>
                    <a:pt x="27157" y="405937"/>
                    <a:pt x="197142" y="367837"/>
                    <a:pt x="217657" y="498256"/>
                  </a:cubicBezTo>
                  <a:cubicBezTo>
                    <a:pt x="238172" y="628675"/>
                    <a:pt x="147319" y="942268"/>
                    <a:pt x="129734" y="1122510"/>
                  </a:cubicBezTo>
                  <a:cubicBezTo>
                    <a:pt x="112149" y="1302752"/>
                    <a:pt x="123872" y="1642721"/>
                    <a:pt x="138526" y="1614879"/>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13" name="Freeform 112"/>
            <p:cNvSpPr/>
            <p:nvPr/>
          </p:nvSpPr>
          <p:spPr>
            <a:xfrm flipH="1">
              <a:off x="4472805" y="3687105"/>
              <a:ext cx="844658" cy="1724770"/>
            </a:xfrm>
            <a:custGeom>
              <a:avLst/>
              <a:gdLst>
                <a:gd name="connsiteX0" fmla="*/ 138526 w 833298"/>
                <a:gd name="connsiteY0" fmla="*/ 1614879 h 1616489"/>
                <a:gd name="connsiteX1" fmla="*/ 217657 w 833298"/>
                <a:gd name="connsiteY1" fmla="*/ 955456 h 1616489"/>
                <a:gd name="connsiteX2" fmla="*/ 455049 w 833298"/>
                <a:gd name="connsiteY2" fmla="*/ 559802 h 1616489"/>
                <a:gd name="connsiteX3" fmla="*/ 833119 w 833298"/>
                <a:gd name="connsiteY3" fmla="*/ 392749 h 1616489"/>
                <a:gd name="connsiteX4" fmla="*/ 499011 w 833298"/>
                <a:gd name="connsiteY4" fmla="*/ 14679 h 1616489"/>
                <a:gd name="connsiteX5" fmla="*/ 94565 w 833298"/>
                <a:gd name="connsiteY5" fmla="*/ 102602 h 1616489"/>
                <a:gd name="connsiteX6" fmla="*/ 6642 w 833298"/>
                <a:gd name="connsiteY6" fmla="*/ 339995 h 1616489"/>
                <a:gd name="connsiteX7" fmla="*/ 217657 w 833298"/>
                <a:gd name="connsiteY7" fmla="*/ 498256 h 1616489"/>
                <a:gd name="connsiteX8" fmla="*/ 129734 w 833298"/>
                <a:gd name="connsiteY8" fmla="*/ 1122510 h 1616489"/>
                <a:gd name="connsiteX9" fmla="*/ 138526 w 833298"/>
                <a:gd name="connsiteY9" fmla="*/ 1614879 h 16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298" h="1616489">
                  <a:moveTo>
                    <a:pt x="138526" y="1614879"/>
                  </a:moveTo>
                  <a:cubicBezTo>
                    <a:pt x="153180" y="1587037"/>
                    <a:pt x="164903" y="1131302"/>
                    <a:pt x="217657" y="955456"/>
                  </a:cubicBezTo>
                  <a:cubicBezTo>
                    <a:pt x="270411" y="779610"/>
                    <a:pt x="352472" y="653586"/>
                    <a:pt x="455049" y="559802"/>
                  </a:cubicBezTo>
                  <a:cubicBezTo>
                    <a:pt x="557626" y="466018"/>
                    <a:pt x="825792" y="483603"/>
                    <a:pt x="833119" y="392749"/>
                  </a:cubicBezTo>
                  <a:cubicBezTo>
                    <a:pt x="840446" y="301895"/>
                    <a:pt x="622103" y="63037"/>
                    <a:pt x="499011" y="14679"/>
                  </a:cubicBezTo>
                  <a:cubicBezTo>
                    <a:pt x="375919" y="-33679"/>
                    <a:pt x="176627" y="48383"/>
                    <a:pt x="94565" y="102602"/>
                  </a:cubicBezTo>
                  <a:cubicBezTo>
                    <a:pt x="12503" y="156821"/>
                    <a:pt x="-13873" y="274053"/>
                    <a:pt x="6642" y="339995"/>
                  </a:cubicBezTo>
                  <a:cubicBezTo>
                    <a:pt x="27157" y="405937"/>
                    <a:pt x="197142" y="367837"/>
                    <a:pt x="217657" y="498256"/>
                  </a:cubicBezTo>
                  <a:cubicBezTo>
                    <a:pt x="238172" y="628675"/>
                    <a:pt x="147319" y="942268"/>
                    <a:pt x="129734" y="1122510"/>
                  </a:cubicBezTo>
                  <a:cubicBezTo>
                    <a:pt x="112149" y="1302752"/>
                    <a:pt x="123872" y="1642721"/>
                    <a:pt x="138526" y="1614879"/>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grpSp>
      <p:grpSp>
        <p:nvGrpSpPr>
          <p:cNvPr id="32" name="Group 31"/>
          <p:cNvGrpSpPr/>
          <p:nvPr/>
        </p:nvGrpSpPr>
        <p:grpSpPr>
          <a:xfrm>
            <a:off x="2963521" y="5200509"/>
            <a:ext cx="6866385" cy="734773"/>
            <a:chOff x="1749705" y="5229565"/>
            <a:chExt cx="6445279" cy="748312"/>
          </a:xfrm>
        </p:grpSpPr>
        <p:grpSp>
          <p:nvGrpSpPr>
            <p:cNvPr id="10" name="Group 9"/>
            <p:cNvGrpSpPr/>
            <p:nvPr/>
          </p:nvGrpSpPr>
          <p:grpSpPr>
            <a:xfrm>
              <a:off x="6684373" y="5238316"/>
              <a:ext cx="698479" cy="739561"/>
              <a:chOff x="3382897" y="4716520"/>
              <a:chExt cx="1140775" cy="1210326"/>
            </a:xfrm>
            <a:effectLst>
              <a:outerShdw blurRad="50800" dist="38100" dir="2700000" algn="tl" rotWithShape="0">
                <a:prstClr val="black">
                  <a:alpha val="40000"/>
                </a:prstClr>
              </a:outerShdw>
            </a:effectLst>
          </p:grpSpPr>
          <p:sp>
            <p:nvSpPr>
              <p:cNvPr id="11" name="TextBox 12"/>
              <p:cNvSpPr txBox="1"/>
              <p:nvPr/>
            </p:nvSpPr>
            <p:spPr>
              <a:xfrm>
                <a:off x="3382897" y="5362577"/>
                <a:ext cx="1140775" cy="564269"/>
              </a:xfrm>
              <a:prstGeom prst="rect">
                <a:avLst/>
              </a:prstGeom>
              <a:noFill/>
            </p:spPr>
            <p:txBody>
              <a:bodyPr wrap="none" rtlCol="0">
                <a:spAutoFit/>
              </a:bodyPr>
              <a:lstStyle/>
              <a:p>
                <a:pPr algn="ctr"/>
                <a:r>
                  <a:rPr lang="en-US" sz="800" dirty="0">
                    <a:latin typeface="Verdana"/>
                    <a:cs typeface="Verdana"/>
                  </a:rPr>
                  <a:t>Operations</a:t>
                </a:r>
              </a:p>
              <a:p>
                <a:pPr algn="ctr"/>
                <a:r>
                  <a:rPr lang="en-US" sz="800" dirty="0">
                    <a:latin typeface="Verdana"/>
                    <a:cs typeface="Verdana"/>
                  </a:rPr>
                  <a:t>research</a:t>
                </a:r>
              </a:p>
            </p:txBody>
          </p:sp>
          <p:grpSp>
            <p:nvGrpSpPr>
              <p:cNvPr id="12" name="Grouper 113"/>
              <p:cNvGrpSpPr/>
              <p:nvPr/>
            </p:nvGrpSpPr>
            <p:grpSpPr>
              <a:xfrm>
                <a:off x="3646652" y="4716520"/>
                <a:ext cx="587510" cy="587510"/>
                <a:chOff x="3624241" y="4776292"/>
                <a:chExt cx="587510" cy="587510"/>
              </a:xfrm>
            </p:grpSpPr>
            <p:sp>
              <p:nvSpPr>
                <p:cNvPr id="13" name="Ellipse 99"/>
                <p:cNvSpPr/>
                <p:nvPr/>
              </p:nvSpPr>
              <p:spPr>
                <a:xfrm>
                  <a:off x="3624241" y="4776292"/>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14" name="Shape 92"/>
                <p:cNvSpPr>
                  <a:spLocks noChangeAspect="1"/>
                </p:cNvSpPr>
                <p:nvPr/>
              </p:nvSpPr>
              <p:spPr>
                <a:xfrm>
                  <a:off x="3762928" y="4920614"/>
                  <a:ext cx="349199" cy="331676"/>
                </a:xfrm>
                <a:custGeom>
                  <a:avLst/>
                  <a:gdLst/>
                  <a:ahLst/>
                  <a:cxnLst>
                    <a:cxn ang="0">
                      <a:pos x="wd2" y="hd2"/>
                    </a:cxn>
                    <a:cxn ang="5400000">
                      <a:pos x="wd2" y="hd2"/>
                    </a:cxn>
                    <a:cxn ang="10800000">
                      <a:pos x="wd2" y="hd2"/>
                    </a:cxn>
                    <a:cxn ang="16200000">
                      <a:pos x="wd2" y="hd2"/>
                    </a:cxn>
                  </a:cxnLst>
                  <a:rect l="0" t="0" r="r" b="b"/>
                  <a:pathLst>
                    <a:path w="21600" h="21283" extrusionOk="0">
                      <a:moveTo>
                        <a:pt x="4547" y="0"/>
                      </a:moveTo>
                      <a:cubicBezTo>
                        <a:pt x="3747" y="0"/>
                        <a:pt x="2945" y="317"/>
                        <a:pt x="2335" y="950"/>
                      </a:cubicBezTo>
                      <a:cubicBezTo>
                        <a:pt x="2106" y="1187"/>
                        <a:pt x="1936" y="1457"/>
                        <a:pt x="1793" y="1738"/>
                      </a:cubicBezTo>
                      <a:lnTo>
                        <a:pt x="1452" y="1738"/>
                      </a:lnTo>
                      <a:cubicBezTo>
                        <a:pt x="650" y="1738"/>
                        <a:pt x="0" y="2413"/>
                        <a:pt x="0" y="3245"/>
                      </a:cubicBezTo>
                      <a:cubicBezTo>
                        <a:pt x="0" y="4077"/>
                        <a:pt x="650" y="4752"/>
                        <a:pt x="1452" y="4752"/>
                      </a:cubicBezTo>
                      <a:lnTo>
                        <a:pt x="1793" y="4752"/>
                      </a:lnTo>
                      <a:cubicBezTo>
                        <a:pt x="1936" y="5033"/>
                        <a:pt x="2107" y="5303"/>
                        <a:pt x="2335" y="5540"/>
                      </a:cubicBezTo>
                      <a:cubicBezTo>
                        <a:pt x="3556" y="6806"/>
                        <a:pt x="5538" y="6806"/>
                        <a:pt x="6759" y="5540"/>
                      </a:cubicBezTo>
                      <a:cubicBezTo>
                        <a:pt x="6987" y="5303"/>
                        <a:pt x="7158" y="5033"/>
                        <a:pt x="7301" y="4752"/>
                      </a:cubicBezTo>
                      <a:lnTo>
                        <a:pt x="20148" y="4752"/>
                      </a:lnTo>
                      <a:cubicBezTo>
                        <a:pt x="20950" y="4752"/>
                        <a:pt x="21600" y="4077"/>
                        <a:pt x="21600" y="3245"/>
                      </a:cubicBezTo>
                      <a:cubicBezTo>
                        <a:pt x="21600" y="2413"/>
                        <a:pt x="20950" y="1738"/>
                        <a:pt x="20148" y="1738"/>
                      </a:cubicBezTo>
                      <a:lnTo>
                        <a:pt x="7301" y="1738"/>
                      </a:lnTo>
                      <a:cubicBezTo>
                        <a:pt x="7158" y="1457"/>
                        <a:pt x="6987" y="1187"/>
                        <a:pt x="6759" y="950"/>
                      </a:cubicBezTo>
                      <a:cubicBezTo>
                        <a:pt x="6148" y="317"/>
                        <a:pt x="5347" y="0"/>
                        <a:pt x="4547" y="0"/>
                      </a:cubicBezTo>
                      <a:close/>
                      <a:moveTo>
                        <a:pt x="4547" y="1854"/>
                      </a:moveTo>
                      <a:cubicBezTo>
                        <a:pt x="4890" y="1854"/>
                        <a:pt x="5235" y="1989"/>
                        <a:pt x="5496" y="2260"/>
                      </a:cubicBezTo>
                      <a:cubicBezTo>
                        <a:pt x="6019" y="2803"/>
                        <a:pt x="6019" y="3687"/>
                        <a:pt x="5496" y="4230"/>
                      </a:cubicBezTo>
                      <a:cubicBezTo>
                        <a:pt x="4973" y="4773"/>
                        <a:pt x="4126" y="4773"/>
                        <a:pt x="3603" y="4230"/>
                      </a:cubicBezTo>
                      <a:cubicBezTo>
                        <a:pt x="3080" y="3687"/>
                        <a:pt x="3080" y="2803"/>
                        <a:pt x="3603" y="2260"/>
                      </a:cubicBezTo>
                      <a:cubicBezTo>
                        <a:pt x="3864" y="1989"/>
                        <a:pt x="4204" y="1854"/>
                        <a:pt x="4547" y="1854"/>
                      </a:cubicBezTo>
                      <a:close/>
                      <a:moveTo>
                        <a:pt x="10803" y="7400"/>
                      </a:moveTo>
                      <a:cubicBezTo>
                        <a:pt x="10003" y="7400"/>
                        <a:pt x="9201" y="7717"/>
                        <a:pt x="8591" y="8350"/>
                      </a:cubicBezTo>
                      <a:cubicBezTo>
                        <a:pt x="8363" y="8587"/>
                        <a:pt x="8192" y="8857"/>
                        <a:pt x="8049" y="9138"/>
                      </a:cubicBezTo>
                      <a:lnTo>
                        <a:pt x="1452" y="9138"/>
                      </a:lnTo>
                      <a:cubicBezTo>
                        <a:pt x="650" y="9138"/>
                        <a:pt x="0" y="9813"/>
                        <a:pt x="0" y="10645"/>
                      </a:cubicBezTo>
                      <a:cubicBezTo>
                        <a:pt x="0" y="11477"/>
                        <a:pt x="650" y="12151"/>
                        <a:pt x="1452" y="12151"/>
                      </a:cubicBezTo>
                      <a:lnTo>
                        <a:pt x="8049" y="12151"/>
                      </a:lnTo>
                      <a:cubicBezTo>
                        <a:pt x="8192" y="12432"/>
                        <a:pt x="8363" y="12698"/>
                        <a:pt x="8591" y="12934"/>
                      </a:cubicBezTo>
                      <a:cubicBezTo>
                        <a:pt x="9812" y="14200"/>
                        <a:pt x="11794" y="14200"/>
                        <a:pt x="13015" y="12934"/>
                      </a:cubicBezTo>
                      <a:cubicBezTo>
                        <a:pt x="13242" y="12698"/>
                        <a:pt x="13408" y="12431"/>
                        <a:pt x="13551" y="12151"/>
                      </a:cubicBezTo>
                      <a:lnTo>
                        <a:pt x="20148" y="12151"/>
                      </a:lnTo>
                      <a:cubicBezTo>
                        <a:pt x="20950" y="12151"/>
                        <a:pt x="21600" y="11477"/>
                        <a:pt x="21600" y="10645"/>
                      </a:cubicBezTo>
                      <a:cubicBezTo>
                        <a:pt x="21600" y="9813"/>
                        <a:pt x="20950" y="9138"/>
                        <a:pt x="20148" y="9138"/>
                      </a:cubicBezTo>
                      <a:lnTo>
                        <a:pt x="13557" y="9138"/>
                      </a:lnTo>
                      <a:cubicBezTo>
                        <a:pt x="13414" y="8856"/>
                        <a:pt x="13243" y="8587"/>
                        <a:pt x="13015" y="8350"/>
                      </a:cubicBezTo>
                      <a:cubicBezTo>
                        <a:pt x="12404" y="7717"/>
                        <a:pt x="11603" y="7400"/>
                        <a:pt x="10803" y="7400"/>
                      </a:cubicBezTo>
                      <a:close/>
                      <a:moveTo>
                        <a:pt x="10803" y="9370"/>
                      </a:moveTo>
                      <a:cubicBezTo>
                        <a:pt x="11146" y="9370"/>
                        <a:pt x="11485" y="9504"/>
                        <a:pt x="11747" y="9775"/>
                      </a:cubicBezTo>
                      <a:cubicBezTo>
                        <a:pt x="12270" y="10318"/>
                        <a:pt x="12270" y="11197"/>
                        <a:pt x="11747" y="11740"/>
                      </a:cubicBezTo>
                      <a:cubicBezTo>
                        <a:pt x="11224" y="12282"/>
                        <a:pt x="10376" y="12282"/>
                        <a:pt x="9853" y="11740"/>
                      </a:cubicBezTo>
                      <a:cubicBezTo>
                        <a:pt x="9330" y="11197"/>
                        <a:pt x="9330" y="10318"/>
                        <a:pt x="9853" y="9775"/>
                      </a:cubicBezTo>
                      <a:cubicBezTo>
                        <a:pt x="10115" y="9504"/>
                        <a:pt x="10460" y="9370"/>
                        <a:pt x="10803" y="9370"/>
                      </a:cubicBezTo>
                      <a:close/>
                      <a:moveTo>
                        <a:pt x="17053" y="14794"/>
                      </a:moveTo>
                      <a:cubicBezTo>
                        <a:pt x="16253" y="14794"/>
                        <a:pt x="15457" y="15111"/>
                        <a:pt x="14847" y="15744"/>
                      </a:cubicBezTo>
                      <a:cubicBezTo>
                        <a:pt x="14619" y="15980"/>
                        <a:pt x="14448" y="16251"/>
                        <a:pt x="14305" y="16532"/>
                      </a:cubicBezTo>
                      <a:lnTo>
                        <a:pt x="1452" y="16532"/>
                      </a:lnTo>
                      <a:cubicBezTo>
                        <a:pt x="650" y="16532"/>
                        <a:pt x="0" y="17207"/>
                        <a:pt x="0" y="18039"/>
                      </a:cubicBezTo>
                      <a:cubicBezTo>
                        <a:pt x="0" y="18871"/>
                        <a:pt x="650" y="19545"/>
                        <a:pt x="1452" y="19545"/>
                      </a:cubicBezTo>
                      <a:lnTo>
                        <a:pt x="14305" y="19545"/>
                      </a:lnTo>
                      <a:cubicBezTo>
                        <a:pt x="14448" y="19826"/>
                        <a:pt x="14619" y="20097"/>
                        <a:pt x="14847" y="20333"/>
                      </a:cubicBezTo>
                      <a:cubicBezTo>
                        <a:pt x="16068" y="21600"/>
                        <a:pt x="18044" y="21600"/>
                        <a:pt x="19265" y="20333"/>
                      </a:cubicBezTo>
                      <a:cubicBezTo>
                        <a:pt x="19493" y="20097"/>
                        <a:pt x="19664" y="19826"/>
                        <a:pt x="19807" y="19545"/>
                      </a:cubicBezTo>
                      <a:lnTo>
                        <a:pt x="20148" y="19545"/>
                      </a:lnTo>
                      <a:cubicBezTo>
                        <a:pt x="20950" y="19545"/>
                        <a:pt x="21600" y="18871"/>
                        <a:pt x="21600" y="18039"/>
                      </a:cubicBezTo>
                      <a:cubicBezTo>
                        <a:pt x="21600" y="17207"/>
                        <a:pt x="20950" y="16532"/>
                        <a:pt x="20148" y="16532"/>
                      </a:cubicBezTo>
                      <a:lnTo>
                        <a:pt x="19807" y="16532"/>
                      </a:lnTo>
                      <a:cubicBezTo>
                        <a:pt x="19664" y="16251"/>
                        <a:pt x="19493" y="15980"/>
                        <a:pt x="19265" y="15744"/>
                      </a:cubicBezTo>
                      <a:cubicBezTo>
                        <a:pt x="18655" y="15111"/>
                        <a:pt x="17853" y="14794"/>
                        <a:pt x="17053" y="14794"/>
                      </a:cubicBezTo>
                      <a:close/>
                      <a:moveTo>
                        <a:pt x="17053" y="16648"/>
                      </a:moveTo>
                      <a:cubicBezTo>
                        <a:pt x="17396" y="16648"/>
                        <a:pt x="17741" y="16788"/>
                        <a:pt x="18003" y="17059"/>
                      </a:cubicBezTo>
                      <a:cubicBezTo>
                        <a:pt x="18526" y="17602"/>
                        <a:pt x="18526" y="18481"/>
                        <a:pt x="18003" y="19024"/>
                      </a:cubicBezTo>
                      <a:cubicBezTo>
                        <a:pt x="17480" y="19566"/>
                        <a:pt x="16632" y="19566"/>
                        <a:pt x="16109" y="19024"/>
                      </a:cubicBezTo>
                      <a:cubicBezTo>
                        <a:pt x="15586" y="18481"/>
                        <a:pt x="15586" y="17602"/>
                        <a:pt x="16109" y="17059"/>
                      </a:cubicBezTo>
                      <a:cubicBezTo>
                        <a:pt x="16371" y="16788"/>
                        <a:pt x="16710" y="16648"/>
                        <a:pt x="17053" y="16648"/>
                      </a:cubicBezTo>
                      <a:close/>
                    </a:path>
                  </a:pathLst>
                </a:custGeom>
                <a:solidFill>
                  <a:srgbClr val="FFFFFF"/>
                </a:solidFill>
                <a:ln w="12700">
                  <a:miter lim="400000"/>
                </a:ln>
              </p:spPr>
              <p:txBody>
                <a:bodyPr lIns="71419" tIns="71419" rIns="71419" bIns="71419" anchor="ctr"/>
                <a:lstStyle/>
                <a:p>
                  <a:pPr>
                    <a:defRPr sz="3200">
                      <a:solidFill>
                        <a:srgbClr val="FFFFFF"/>
                      </a:solidFill>
                      <a:latin typeface="+mn-lt"/>
                      <a:ea typeface="+mn-ea"/>
                      <a:cs typeface="+mn-cs"/>
                      <a:sym typeface="Helvetica Light"/>
                    </a:defRPr>
                  </a:pPr>
                  <a:endParaRPr sz="900"/>
                </a:p>
              </p:txBody>
            </p:sp>
          </p:grpSp>
        </p:grpSp>
        <p:grpSp>
          <p:nvGrpSpPr>
            <p:cNvPr id="15" name="Group 14"/>
            <p:cNvGrpSpPr/>
            <p:nvPr/>
          </p:nvGrpSpPr>
          <p:grpSpPr>
            <a:xfrm>
              <a:off x="2767048" y="5229565"/>
              <a:ext cx="814339" cy="714305"/>
              <a:chOff x="502919" y="2417397"/>
              <a:chExt cx="1330002" cy="1168988"/>
            </a:xfrm>
            <a:effectLst>
              <a:outerShdw blurRad="50800" dist="38100" dir="2700000" algn="tl" rotWithShape="0">
                <a:prstClr val="black">
                  <a:alpha val="40000"/>
                </a:prstClr>
              </a:outerShdw>
            </a:effectLst>
          </p:grpSpPr>
          <p:sp>
            <p:nvSpPr>
              <p:cNvPr id="16" name="TextBox 16"/>
              <p:cNvSpPr txBox="1"/>
              <p:nvPr/>
            </p:nvSpPr>
            <p:spPr>
              <a:xfrm>
                <a:off x="502919" y="3022119"/>
                <a:ext cx="1330002" cy="564266"/>
              </a:xfrm>
              <a:prstGeom prst="rect">
                <a:avLst/>
              </a:prstGeom>
              <a:noFill/>
            </p:spPr>
            <p:txBody>
              <a:bodyPr wrap="none" rtlCol="0">
                <a:spAutoFit/>
              </a:bodyPr>
              <a:lstStyle/>
              <a:p>
                <a:pPr algn="ctr"/>
                <a:r>
                  <a:rPr lang="en-US" sz="800" dirty="0">
                    <a:latin typeface="Verdana"/>
                    <a:cs typeface="Verdana"/>
                  </a:rPr>
                  <a:t>Data security</a:t>
                </a:r>
              </a:p>
              <a:p>
                <a:pPr algn="ctr"/>
                <a:r>
                  <a:rPr lang="en-US" sz="800" dirty="0">
                    <a:latin typeface="Verdana"/>
                    <a:cs typeface="Verdana"/>
                  </a:rPr>
                  <a:t>&amp; privacy</a:t>
                </a:r>
              </a:p>
            </p:txBody>
          </p:sp>
          <p:grpSp>
            <p:nvGrpSpPr>
              <p:cNvPr id="17" name="Grouper 109"/>
              <p:cNvGrpSpPr/>
              <p:nvPr/>
            </p:nvGrpSpPr>
            <p:grpSpPr>
              <a:xfrm>
                <a:off x="872530" y="2417397"/>
                <a:ext cx="587510" cy="587510"/>
                <a:chOff x="1007006" y="2484639"/>
                <a:chExt cx="587510" cy="587510"/>
              </a:xfrm>
            </p:grpSpPr>
            <p:sp>
              <p:nvSpPr>
                <p:cNvPr id="18" name="Ellipse 95"/>
                <p:cNvSpPr/>
                <p:nvPr/>
              </p:nvSpPr>
              <p:spPr>
                <a:xfrm>
                  <a:off x="1007006" y="2484639"/>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19" name="Freeform 6"/>
                <p:cNvSpPr>
                  <a:spLocks noEditPoints="1"/>
                </p:cNvSpPr>
                <p:nvPr/>
              </p:nvSpPr>
              <p:spPr bwMode="auto">
                <a:xfrm>
                  <a:off x="1074597" y="2588748"/>
                  <a:ext cx="423188" cy="391758"/>
                </a:xfrm>
                <a:custGeom>
                  <a:avLst/>
                  <a:gdLst>
                    <a:gd name="T0" fmla="*/ 343 w 400"/>
                    <a:gd name="T1" fmla="*/ 29 h 370"/>
                    <a:gd name="T2" fmla="*/ 351 w 400"/>
                    <a:gd name="T3" fmla="*/ 129 h 370"/>
                    <a:gd name="T4" fmla="*/ 336 w 400"/>
                    <a:gd name="T5" fmla="*/ 161 h 370"/>
                    <a:gd name="T6" fmla="*/ 361 w 400"/>
                    <a:gd name="T7" fmla="*/ 164 h 370"/>
                    <a:gd name="T8" fmla="*/ 400 w 400"/>
                    <a:gd name="T9" fmla="*/ 172 h 370"/>
                    <a:gd name="T10" fmla="*/ 391 w 400"/>
                    <a:gd name="T11" fmla="*/ 235 h 370"/>
                    <a:gd name="T12" fmla="*/ 337 w 400"/>
                    <a:gd name="T13" fmla="*/ 235 h 370"/>
                    <a:gd name="T14" fmla="*/ 351 w 400"/>
                    <a:gd name="T15" fmla="*/ 270 h 370"/>
                    <a:gd name="T16" fmla="*/ 343 w 400"/>
                    <a:gd name="T17" fmla="*/ 341 h 370"/>
                    <a:gd name="T18" fmla="*/ 270 w 400"/>
                    <a:gd name="T19" fmla="*/ 345 h 370"/>
                    <a:gd name="T20" fmla="*/ 166 w 400"/>
                    <a:gd name="T21" fmla="*/ 370 h 370"/>
                    <a:gd name="T22" fmla="*/ 124 w 400"/>
                    <a:gd name="T23" fmla="*/ 341 h 370"/>
                    <a:gd name="T24" fmla="*/ 52 w 400"/>
                    <a:gd name="T25" fmla="*/ 341 h 370"/>
                    <a:gd name="T26" fmla="*/ 43 w 400"/>
                    <a:gd name="T27" fmla="*/ 292 h 370"/>
                    <a:gd name="T28" fmla="*/ 58 w 400"/>
                    <a:gd name="T29" fmla="*/ 259 h 370"/>
                    <a:gd name="T30" fmla="*/ 3 w 400"/>
                    <a:gd name="T31" fmla="*/ 194 h 370"/>
                    <a:gd name="T32" fmla="*/ 57 w 400"/>
                    <a:gd name="T33" fmla="*/ 142 h 370"/>
                    <a:gd name="T34" fmla="*/ 44 w 400"/>
                    <a:gd name="T35" fmla="*/ 108 h 370"/>
                    <a:gd name="T36" fmla="*/ 51 w 400"/>
                    <a:gd name="T37" fmla="*/ 29 h 370"/>
                    <a:gd name="T38" fmla="*/ 125 w 400"/>
                    <a:gd name="T39" fmla="*/ 29 h 370"/>
                    <a:gd name="T40" fmla="*/ 165 w 400"/>
                    <a:gd name="T41" fmla="*/ 0 h 370"/>
                    <a:gd name="T42" fmla="*/ 272 w 400"/>
                    <a:gd name="T43" fmla="*/ 29 h 370"/>
                    <a:gd name="T44" fmla="*/ 328 w 400"/>
                    <a:gd name="T45" fmla="*/ 43 h 370"/>
                    <a:gd name="T46" fmla="*/ 270 w 400"/>
                    <a:gd name="T47" fmla="*/ 48 h 370"/>
                    <a:gd name="T48" fmla="*/ 166 w 400"/>
                    <a:gd name="T49" fmla="*/ 71 h 370"/>
                    <a:gd name="T50" fmla="*/ 125 w 400"/>
                    <a:gd name="T51" fmla="*/ 43 h 370"/>
                    <a:gd name="T52" fmla="*/ 66 w 400"/>
                    <a:gd name="T53" fmla="*/ 43 h 370"/>
                    <a:gd name="T54" fmla="*/ 73 w 400"/>
                    <a:gd name="T55" fmla="*/ 108 h 370"/>
                    <a:gd name="T56" fmla="*/ 60 w 400"/>
                    <a:gd name="T57" fmla="*/ 141 h 370"/>
                    <a:gd name="T58" fmla="*/ 112 w 400"/>
                    <a:gd name="T59" fmla="*/ 192 h 370"/>
                    <a:gd name="T60" fmla="*/ 60 w 400"/>
                    <a:gd name="T61" fmla="*/ 259 h 370"/>
                    <a:gd name="T62" fmla="*/ 74 w 400"/>
                    <a:gd name="T63" fmla="*/ 292 h 370"/>
                    <a:gd name="T64" fmla="*/ 66 w 400"/>
                    <a:gd name="T65" fmla="*/ 327 h 370"/>
                    <a:gd name="T66" fmla="*/ 132 w 400"/>
                    <a:gd name="T67" fmla="*/ 323 h 370"/>
                    <a:gd name="T68" fmla="*/ 237 w 400"/>
                    <a:gd name="T69" fmla="*/ 299 h 370"/>
                    <a:gd name="T70" fmla="*/ 272 w 400"/>
                    <a:gd name="T71" fmla="*/ 327 h 370"/>
                    <a:gd name="T72" fmla="*/ 328 w 400"/>
                    <a:gd name="T73" fmla="*/ 263 h 370"/>
                    <a:gd name="T74" fmla="*/ 310 w 400"/>
                    <a:gd name="T75" fmla="*/ 259 h 370"/>
                    <a:gd name="T76" fmla="*/ 272 w 400"/>
                    <a:gd name="T77" fmla="*/ 234 h 370"/>
                    <a:gd name="T78" fmla="*/ 281 w 400"/>
                    <a:gd name="T79" fmla="*/ 164 h 370"/>
                    <a:gd name="T80" fmla="*/ 334 w 400"/>
                    <a:gd name="T81" fmla="*/ 164 h 370"/>
                    <a:gd name="T82" fmla="*/ 311 w 400"/>
                    <a:gd name="T83" fmla="*/ 139 h 370"/>
                    <a:gd name="T84" fmla="*/ 328 w 400"/>
                    <a:gd name="T85" fmla="*/ 136 h 370"/>
                    <a:gd name="T86" fmla="*/ 218 w 400"/>
                    <a:gd name="T87" fmla="*/ 356 h 370"/>
                    <a:gd name="T88" fmla="*/ 258 w 400"/>
                    <a:gd name="T89" fmla="*/ 334 h 370"/>
                    <a:gd name="T90" fmla="*/ 166 w 400"/>
                    <a:gd name="T91" fmla="*/ 313 h 370"/>
                    <a:gd name="T92" fmla="*/ 166 w 400"/>
                    <a:gd name="T93" fmla="*/ 356 h 370"/>
                    <a:gd name="T94" fmla="*/ 201 w 400"/>
                    <a:gd name="T95" fmla="*/ 57 h 370"/>
                    <a:gd name="T96" fmla="*/ 236 w 400"/>
                    <a:gd name="T97" fmla="*/ 57 h 370"/>
                    <a:gd name="T98" fmla="*/ 236 w 400"/>
                    <a:gd name="T99" fmla="*/ 14 h 370"/>
                    <a:gd name="T100" fmla="*/ 144 w 400"/>
                    <a:gd name="T101" fmla="*/ 36 h 370"/>
                    <a:gd name="T102" fmla="*/ 201 w 400"/>
                    <a:gd name="T103" fmla="*/ 57 h 370"/>
                    <a:gd name="T104" fmla="*/ 287 w 400"/>
                    <a:gd name="T105" fmla="*/ 220 h 370"/>
                    <a:gd name="T106" fmla="*/ 386 w 400"/>
                    <a:gd name="T107" fmla="*/ 178 h 370"/>
                    <a:gd name="T108" fmla="*/ 97 w 400"/>
                    <a:gd name="T109" fmla="*/ 199 h 370"/>
                    <a:gd name="T110" fmla="*/ 20 w 400"/>
                    <a:gd name="T111" fmla="*/ 199 h 370"/>
                    <a:gd name="T112" fmla="*/ 97 w 400"/>
                    <a:gd name="T113" fmla="*/ 19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0" h="370">
                      <a:moveTo>
                        <a:pt x="272" y="29"/>
                      </a:moveTo>
                      <a:cubicBezTo>
                        <a:pt x="295" y="29"/>
                        <a:pt x="319" y="29"/>
                        <a:pt x="343" y="29"/>
                      </a:cubicBezTo>
                      <a:cubicBezTo>
                        <a:pt x="343" y="64"/>
                        <a:pt x="343" y="99"/>
                        <a:pt x="343" y="136"/>
                      </a:cubicBezTo>
                      <a:cubicBezTo>
                        <a:pt x="346" y="133"/>
                        <a:pt x="349" y="131"/>
                        <a:pt x="351" y="129"/>
                      </a:cubicBezTo>
                      <a:cubicBezTo>
                        <a:pt x="354" y="132"/>
                        <a:pt x="357" y="135"/>
                        <a:pt x="360" y="140"/>
                      </a:cubicBezTo>
                      <a:cubicBezTo>
                        <a:pt x="353" y="146"/>
                        <a:pt x="345" y="154"/>
                        <a:pt x="336" y="161"/>
                      </a:cubicBezTo>
                      <a:cubicBezTo>
                        <a:pt x="337" y="162"/>
                        <a:pt x="337" y="163"/>
                        <a:pt x="338" y="164"/>
                      </a:cubicBezTo>
                      <a:cubicBezTo>
                        <a:pt x="345" y="164"/>
                        <a:pt x="353" y="164"/>
                        <a:pt x="361" y="164"/>
                      </a:cubicBezTo>
                      <a:cubicBezTo>
                        <a:pt x="371" y="164"/>
                        <a:pt x="381" y="164"/>
                        <a:pt x="391" y="164"/>
                      </a:cubicBezTo>
                      <a:cubicBezTo>
                        <a:pt x="397" y="164"/>
                        <a:pt x="400" y="166"/>
                        <a:pt x="400" y="172"/>
                      </a:cubicBezTo>
                      <a:cubicBezTo>
                        <a:pt x="400" y="190"/>
                        <a:pt x="400" y="208"/>
                        <a:pt x="400" y="227"/>
                      </a:cubicBezTo>
                      <a:cubicBezTo>
                        <a:pt x="400" y="233"/>
                        <a:pt x="396" y="235"/>
                        <a:pt x="391" y="235"/>
                      </a:cubicBezTo>
                      <a:cubicBezTo>
                        <a:pt x="375" y="235"/>
                        <a:pt x="360" y="235"/>
                        <a:pt x="344" y="235"/>
                      </a:cubicBezTo>
                      <a:cubicBezTo>
                        <a:pt x="342" y="235"/>
                        <a:pt x="340" y="235"/>
                        <a:pt x="337" y="235"/>
                      </a:cubicBezTo>
                      <a:cubicBezTo>
                        <a:pt x="346" y="243"/>
                        <a:pt x="354" y="251"/>
                        <a:pt x="362" y="259"/>
                      </a:cubicBezTo>
                      <a:cubicBezTo>
                        <a:pt x="357" y="263"/>
                        <a:pt x="354" y="267"/>
                        <a:pt x="351" y="270"/>
                      </a:cubicBezTo>
                      <a:cubicBezTo>
                        <a:pt x="349" y="268"/>
                        <a:pt x="347" y="266"/>
                        <a:pt x="343" y="263"/>
                      </a:cubicBezTo>
                      <a:cubicBezTo>
                        <a:pt x="343" y="290"/>
                        <a:pt x="343" y="315"/>
                        <a:pt x="343" y="341"/>
                      </a:cubicBezTo>
                      <a:cubicBezTo>
                        <a:pt x="319" y="341"/>
                        <a:pt x="295" y="341"/>
                        <a:pt x="272" y="341"/>
                      </a:cubicBezTo>
                      <a:cubicBezTo>
                        <a:pt x="271" y="343"/>
                        <a:pt x="271" y="344"/>
                        <a:pt x="270" y="345"/>
                      </a:cubicBezTo>
                      <a:cubicBezTo>
                        <a:pt x="264" y="361"/>
                        <a:pt x="252" y="370"/>
                        <a:pt x="236" y="370"/>
                      </a:cubicBezTo>
                      <a:cubicBezTo>
                        <a:pt x="213" y="370"/>
                        <a:pt x="189" y="370"/>
                        <a:pt x="166" y="370"/>
                      </a:cubicBezTo>
                      <a:cubicBezTo>
                        <a:pt x="150" y="370"/>
                        <a:pt x="137" y="361"/>
                        <a:pt x="132" y="346"/>
                      </a:cubicBezTo>
                      <a:cubicBezTo>
                        <a:pt x="130" y="342"/>
                        <a:pt x="128" y="341"/>
                        <a:pt x="124" y="341"/>
                      </a:cubicBezTo>
                      <a:cubicBezTo>
                        <a:pt x="102" y="341"/>
                        <a:pt x="81" y="341"/>
                        <a:pt x="59" y="341"/>
                      </a:cubicBezTo>
                      <a:cubicBezTo>
                        <a:pt x="57" y="341"/>
                        <a:pt x="55" y="341"/>
                        <a:pt x="52" y="341"/>
                      </a:cubicBezTo>
                      <a:cubicBezTo>
                        <a:pt x="52" y="322"/>
                        <a:pt x="52" y="304"/>
                        <a:pt x="52" y="284"/>
                      </a:cubicBezTo>
                      <a:cubicBezTo>
                        <a:pt x="48" y="287"/>
                        <a:pt x="46" y="289"/>
                        <a:pt x="43" y="292"/>
                      </a:cubicBezTo>
                      <a:cubicBezTo>
                        <a:pt x="41" y="288"/>
                        <a:pt x="38" y="285"/>
                        <a:pt x="35" y="281"/>
                      </a:cubicBezTo>
                      <a:cubicBezTo>
                        <a:pt x="42" y="274"/>
                        <a:pt x="50" y="266"/>
                        <a:pt x="58" y="259"/>
                      </a:cubicBezTo>
                      <a:cubicBezTo>
                        <a:pt x="39" y="240"/>
                        <a:pt x="22" y="223"/>
                        <a:pt x="4" y="205"/>
                      </a:cubicBezTo>
                      <a:cubicBezTo>
                        <a:pt x="1" y="202"/>
                        <a:pt x="0" y="198"/>
                        <a:pt x="3" y="194"/>
                      </a:cubicBezTo>
                      <a:cubicBezTo>
                        <a:pt x="21" y="177"/>
                        <a:pt x="38" y="160"/>
                        <a:pt x="55" y="143"/>
                      </a:cubicBezTo>
                      <a:cubicBezTo>
                        <a:pt x="56" y="142"/>
                        <a:pt x="56" y="142"/>
                        <a:pt x="57" y="142"/>
                      </a:cubicBezTo>
                      <a:cubicBezTo>
                        <a:pt x="49" y="134"/>
                        <a:pt x="41" y="126"/>
                        <a:pt x="33" y="118"/>
                      </a:cubicBezTo>
                      <a:cubicBezTo>
                        <a:pt x="37" y="114"/>
                        <a:pt x="40" y="112"/>
                        <a:pt x="44" y="108"/>
                      </a:cubicBezTo>
                      <a:cubicBezTo>
                        <a:pt x="46" y="110"/>
                        <a:pt x="48" y="111"/>
                        <a:pt x="51" y="114"/>
                      </a:cubicBezTo>
                      <a:cubicBezTo>
                        <a:pt x="51" y="86"/>
                        <a:pt x="51" y="58"/>
                        <a:pt x="51" y="29"/>
                      </a:cubicBezTo>
                      <a:cubicBezTo>
                        <a:pt x="54" y="29"/>
                        <a:pt x="57" y="29"/>
                        <a:pt x="59" y="29"/>
                      </a:cubicBezTo>
                      <a:cubicBezTo>
                        <a:pt x="81" y="29"/>
                        <a:pt x="103" y="29"/>
                        <a:pt x="125" y="29"/>
                      </a:cubicBezTo>
                      <a:cubicBezTo>
                        <a:pt x="129" y="29"/>
                        <a:pt x="130" y="28"/>
                        <a:pt x="132" y="24"/>
                      </a:cubicBezTo>
                      <a:cubicBezTo>
                        <a:pt x="138" y="9"/>
                        <a:pt x="149" y="0"/>
                        <a:pt x="165" y="0"/>
                      </a:cubicBezTo>
                      <a:cubicBezTo>
                        <a:pt x="189" y="0"/>
                        <a:pt x="213" y="0"/>
                        <a:pt x="237" y="0"/>
                      </a:cubicBezTo>
                      <a:cubicBezTo>
                        <a:pt x="255" y="1"/>
                        <a:pt x="266" y="11"/>
                        <a:pt x="272" y="29"/>
                      </a:cubicBezTo>
                      <a:close/>
                      <a:moveTo>
                        <a:pt x="328" y="136"/>
                      </a:moveTo>
                      <a:cubicBezTo>
                        <a:pt x="328" y="104"/>
                        <a:pt x="328" y="74"/>
                        <a:pt x="328" y="43"/>
                      </a:cubicBezTo>
                      <a:cubicBezTo>
                        <a:pt x="310" y="43"/>
                        <a:pt x="293" y="43"/>
                        <a:pt x="275" y="43"/>
                      </a:cubicBezTo>
                      <a:cubicBezTo>
                        <a:pt x="273" y="43"/>
                        <a:pt x="271" y="46"/>
                        <a:pt x="270" y="48"/>
                      </a:cubicBezTo>
                      <a:cubicBezTo>
                        <a:pt x="263" y="63"/>
                        <a:pt x="252" y="71"/>
                        <a:pt x="236" y="71"/>
                      </a:cubicBezTo>
                      <a:cubicBezTo>
                        <a:pt x="213" y="72"/>
                        <a:pt x="189" y="72"/>
                        <a:pt x="166" y="71"/>
                      </a:cubicBezTo>
                      <a:cubicBezTo>
                        <a:pt x="150" y="71"/>
                        <a:pt x="138" y="63"/>
                        <a:pt x="132" y="48"/>
                      </a:cubicBezTo>
                      <a:cubicBezTo>
                        <a:pt x="131" y="44"/>
                        <a:pt x="129" y="43"/>
                        <a:pt x="125" y="43"/>
                      </a:cubicBezTo>
                      <a:cubicBezTo>
                        <a:pt x="108" y="43"/>
                        <a:pt x="91" y="43"/>
                        <a:pt x="74" y="43"/>
                      </a:cubicBezTo>
                      <a:cubicBezTo>
                        <a:pt x="71" y="43"/>
                        <a:pt x="69" y="43"/>
                        <a:pt x="66" y="43"/>
                      </a:cubicBezTo>
                      <a:cubicBezTo>
                        <a:pt x="66" y="67"/>
                        <a:pt x="66" y="90"/>
                        <a:pt x="66" y="114"/>
                      </a:cubicBezTo>
                      <a:cubicBezTo>
                        <a:pt x="69" y="112"/>
                        <a:pt x="71" y="110"/>
                        <a:pt x="73" y="108"/>
                      </a:cubicBezTo>
                      <a:cubicBezTo>
                        <a:pt x="77" y="111"/>
                        <a:pt x="80" y="114"/>
                        <a:pt x="84" y="118"/>
                      </a:cubicBezTo>
                      <a:cubicBezTo>
                        <a:pt x="76" y="125"/>
                        <a:pt x="68" y="133"/>
                        <a:pt x="60" y="141"/>
                      </a:cubicBezTo>
                      <a:cubicBezTo>
                        <a:pt x="62" y="143"/>
                        <a:pt x="64" y="144"/>
                        <a:pt x="66" y="146"/>
                      </a:cubicBezTo>
                      <a:cubicBezTo>
                        <a:pt x="81" y="161"/>
                        <a:pt x="96" y="176"/>
                        <a:pt x="112" y="192"/>
                      </a:cubicBezTo>
                      <a:cubicBezTo>
                        <a:pt x="118" y="198"/>
                        <a:pt x="118" y="201"/>
                        <a:pt x="112" y="207"/>
                      </a:cubicBezTo>
                      <a:cubicBezTo>
                        <a:pt x="95" y="224"/>
                        <a:pt x="78" y="241"/>
                        <a:pt x="60" y="259"/>
                      </a:cubicBezTo>
                      <a:cubicBezTo>
                        <a:pt x="67" y="266"/>
                        <a:pt x="75" y="274"/>
                        <a:pt x="83" y="281"/>
                      </a:cubicBezTo>
                      <a:cubicBezTo>
                        <a:pt x="80" y="285"/>
                        <a:pt x="77" y="288"/>
                        <a:pt x="74" y="292"/>
                      </a:cubicBezTo>
                      <a:cubicBezTo>
                        <a:pt x="71" y="289"/>
                        <a:pt x="69" y="287"/>
                        <a:pt x="66" y="285"/>
                      </a:cubicBezTo>
                      <a:cubicBezTo>
                        <a:pt x="66" y="299"/>
                        <a:pt x="66" y="313"/>
                        <a:pt x="66" y="327"/>
                      </a:cubicBezTo>
                      <a:cubicBezTo>
                        <a:pt x="87" y="327"/>
                        <a:pt x="107" y="327"/>
                        <a:pt x="127" y="327"/>
                      </a:cubicBezTo>
                      <a:cubicBezTo>
                        <a:pt x="129" y="327"/>
                        <a:pt x="131" y="324"/>
                        <a:pt x="132" y="323"/>
                      </a:cubicBezTo>
                      <a:cubicBezTo>
                        <a:pt x="138" y="307"/>
                        <a:pt x="149" y="299"/>
                        <a:pt x="165" y="299"/>
                      </a:cubicBezTo>
                      <a:cubicBezTo>
                        <a:pt x="189" y="298"/>
                        <a:pt x="213" y="298"/>
                        <a:pt x="237" y="299"/>
                      </a:cubicBezTo>
                      <a:cubicBezTo>
                        <a:pt x="250" y="299"/>
                        <a:pt x="261" y="305"/>
                        <a:pt x="268" y="317"/>
                      </a:cubicBezTo>
                      <a:cubicBezTo>
                        <a:pt x="269" y="320"/>
                        <a:pt x="270" y="324"/>
                        <a:pt x="272" y="327"/>
                      </a:cubicBezTo>
                      <a:cubicBezTo>
                        <a:pt x="291" y="327"/>
                        <a:pt x="310" y="327"/>
                        <a:pt x="328" y="327"/>
                      </a:cubicBezTo>
                      <a:cubicBezTo>
                        <a:pt x="328" y="306"/>
                        <a:pt x="328" y="285"/>
                        <a:pt x="328" y="263"/>
                      </a:cubicBezTo>
                      <a:cubicBezTo>
                        <a:pt x="326" y="266"/>
                        <a:pt x="323" y="268"/>
                        <a:pt x="321" y="270"/>
                      </a:cubicBezTo>
                      <a:cubicBezTo>
                        <a:pt x="318" y="266"/>
                        <a:pt x="315" y="263"/>
                        <a:pt x="310" y="259"/>
                      </a:cubicBezTo>
                      <a:cubicBezTo>
                        <a:pt x="318" y="251"/>
                        <a:pt x="326" y="243"/>
                        <a:pt x="336" y="234"/>
                      </a:cubicBezTo>
                      <a:cubicBezTo>
                        <a:pt x="314" y="234"/>
                        <a:pt x="293" y="234"/>
                        <a:pt x="272" y="234"/>
                      </a:cubicBezTo>
                      <a:cubicBezTo>
                        <a:pt x="272" y="213"/>
                        <a:pt x="272" y="192"/>
                        <a:pt x="272" y="171"/>
                      </a:cubicBezTo>
                      <a:cubicBezTo>
                        <a:pt x="272" y="166"/>
                        <a:pt x="275" y="164"/>
                        <a:pt x="281" y="164"/>
                      </a:cubicBezTo>
                      <a:cubicBezTo>
                        <a:pt x="289" y="164"/>
                        <a:pt x="298" y="164"/>
                        <a:pt x="306" y="164"/>
                      </a:cubicBezTo>
                      <a:cubicBezTo>
                        <a:pt x="315" y="164"/>
                        <a:pt x="325" y="164"/>
                        <a:pt x="334" y="164"/>
                      </a:cubicBezTo>
                      <a:cubicBezTo>
                        <a:pt x="335" y="163"/>
                        <a:pt x="335" y="162"/>
                        <a:pt x="335" y="162"/>
                      </a:cubicBezTo>
                      <a:cubicBezTo>
                        <a:pt x="327" y="154"/>
                        <a:pt x="319" y="147"/>
                        <a:pt x="311" y="139"/>
                      </a:cubicBezTo>
                      <a:cubicBezTo>
                        <a:pt x="315" y="135"/>
                        <a:pt x="318" y="132"/>
                        <a:pt x="321" y="129"/>
                      </a:cubicBezTo>
                      <a:cubicBezTo>
                        <a:pt x="323" y="131"/>
                        <a:pt x="325" y="133"/>
                        <a:pt x="328" y="136"/>
                      </a:cubicBezTo>
                      <a:close/>
                      <a:moveTo>
                        <a:pt x="201" y="356"/>
                      </a:moveTo>
                      <a:cubicBezTo>
                        <a:pt x="207" y="356"/>
                        <a:pt x="213" y="356"/>
                        <a:pt x="218" y="356"/>
                      </a:cubicBezTo>
                      <a:cubicBezTo>
                        <a:pt x="224" y="356"/>
                        <a:pt x="230" y="356"/>
                        <a:pt x="236" y="356"/>
                      </a:cubicBezTo>
                      <a:cubicBezTo>
                        <a:pt x="249" y="355"/>
                        <a:pt x="258" y="346"/>
                        <a:pt x="258" y="334"/>
                      </a:cubicBezTo>
                      <a:cubicBezTo>
                        <a:pt x="258" y="322"/>
                        <a:pt x="249" y="313"/>
                        <a:pt x="236" y="313"/>
                      </a:cubicBezTo>
                      <a:cubicBezTo>
                        <a:pt x="213" y="313"/>
                        <a:pt x="189" y="313"/>
                        <a:pt x="166" y="313"/>
                      </a:cubicBezTo>
                      <a:cubicBezTo>
                        <a:pt x="153" y="313"/>
                        <a:pt x="144" y="322"/>
                        <a:pt x="144" y="335"/>
                      </a:cubicBezTo>
                      <a:cubicBezTo>
                        <a:pt x="144" y="347"/>
                        <a:pt x="153" y="356"/>
                        <a:pt x="166" y="356"/>
                      </a:cubicBezTo>
                      <a:cubicBezTo>
                        <a:pt x="178" y="356"/>
                        <a:pt x="189" y="356"/>
                        <a:pt x="201" y="356"/>
                      </a:cubicBezTo>
                      <a:close/>
                      <a:moveTo>
                        <a:pt x="201" y="57"/>
                      </a:moveTo>
                      <a:cubicBezTo>
                        <a:pt x="201" y="57"/>
                        <a:pt x="201" y="57"/>
                        <a:pt x="201" y="57"/>
                      </a:cubicBezTo>
                      <a:cubicBezTo>
                        <a:pt x="213" y="57"/>
                        <a:pt x="224" y="57"/>
                        <a:pt x="236" y="57"/>
                      </a:cubicBezTo>
                      <a:cubicBezTo>
                        <a:pt x="248" y="57"/>
                        <a:pt x="258" y="48"/>
                        <a:pt x="258" y="36"/>
                      </a:cubicBezTo>
                      <a:cubicBezTo>
                        <a:pt x="258" y="24"/>
                        <a:pt x="249" y="14"/>
                        <a:pt x="236" y="14"/>
                      </a:cubicBezTo>
                      <a:cubicBezTo>
                        <a:pt x="213" y="14"/>
                        <a:pt x="189" y="14"/>
                        <a:pt x="166" y="14"/>
                      </a:cubicBezTo>
                      <a:cubicBezTo>
                        <a:pt x="153" y="14"/>
                        <a:pt x="144" y="23"/>
                        <a:pt x="144" y="36"/>
                      </a:cubicBezTo>
                      <a:cubicBezTo>
                        <a:pt x="144" y="48"/>
                        <a:pt x="153" y="57"/>
                        <a:pt x="167" y="57"/>
                      </a:cubicBezTo>
                      <a:cubicBezTo>
                        <a:pt x="178" y="57"/>
                        <a:pt x="190" y="57"/>
                        <a:pt x="201" y="57"/>
                      </a:cubicBezTo>
                      <a:close/>
                      <a:moveTo>
                        <a:pt x="287" y="178"/>
                      </a:moveTo>
                      <a:cubicBezTo>
                        <a:pt x="287" y="193"/>
                        <a:pt x="287" y="206"/>
                        <a:pt x="287" y="220"/>
                      </a:cubicBezTo>
                      <a:cubicBezTo>
                        <a:pt x="320" y="220"/>
                        <a:pt x="353" y="220"/>
                        <a:pt x="386" y="220"/>
                      </a:cubicBezTo>
                      <a:cubicBezTo>
                        <a:pt x="386" y="206"/>
                        <a:pt x="386" y="193"/>
                        <a:pt x="386" y="178"/>
                      </a:cubicBezTo>
                      <a:cubicBezTo>
                        <a:pt x="352" y="178"/>
                        <a:pt x="320" y="178"/>
                        <a:pt x="287" y="178"/>
                      </a:cubicBezTo>
                      <a:close/>
                      <a:moveTo>
                        <a:pt x="97" y="199"/>
                      </a:moveTo>
                      <a:cubicBezTo>
                        <a:pt x="84" y="186"/>
                        <a:pt x="71" y="173"/>
                        <a:pt x="59" y="161"/>
                      </a:cubicBezTo>
                      <a:cubicBezTo>
                        <a:pt x="46" y="173"/>
                        <a:pt x="33" y="187"/>
                        <a:pt x="20" y="199"/>
                      </a:cubicBezTo>
                      <a:cubicBezTo>
                        <a:pt x="33" y="212"/>
                        <a:pt x="46" y="225"/>
                        <a:pt x="59" y="238"/>
                      </a:cubicBezTo>
                      <a:cubicBezTo>
                        <a:pt x="71" y="225"/>
                        <a:pt x="84" y="212"/>
                        <a:pt x="97" y="199"/>
                      </a:cubicBezTo>
                      <a:close/>
                    </a:path>
                  </a:pathLst>
                </a:custGeom>
                <a:solidFill>
                  <a:srgbClr val="FFFFFF"/>
                </a:solidFill>
                <a:ln>
                  <a:noFill/>
                </a:ln>
              </p:spPr>
              <p:txBody>
                <a:bodyPr vert="horz" wrap="square" lIns="91416" tIns="45708" rIns="91416" bIns="45708" numCol="1" anchor="t" anchorCtr="0" compatLnSpc="1">
                  <a:prstTxWarp prst="textNoShape">
                    <a:avLst/>
                  </a:prstTxWarp>
                </a:bodyPr>
                <a:lstStyle/>
                <a:p>
                  <a:endParaRPr lang="en-GB" sz="900"/>
                </a:p>
              </p:txBody>
            </p:sp>
          </p:grpSp>
        </p:grpSp>
        <p:grpSp>
          <p:nvGrpSpPr>
            <p:cNvPr id="20" name="Group 19"/>
            <p:cNvGrpSpPr/>
            <p:nvPr/>
          </p:nvGrpSpPr>
          <p:grpSpPr>
            <a:xfrm>
              <a:off x="7412241" y="5229570"/>
              <a:ext cx="782743" cy="631456"/>
              <a:chOff x="1941834" y="5391397"/>
              <a:chExt cx="1278398" cy="1033404"/>
            </a:xfrm>
            <a:effectLst>
              <a:outerShdw blurRad="50800" dist="38100" dir="2700000" algn="tl" rotWithShape="0">
                <a:prstClr val="black">
                  <a:alpha val="40000"/>
                </a:prstClr>
              </a:outerShdw>
            </a:effectLst>
          </p:grpSpPr>
          <p:sp>
            <p:nvSpPr>
              <p:cNvPr id="21" name="TextBox 13"/>
              <p:cNvSpPr txBox="1"/>
              <p:nvPr/>
            </p:nvSpPr>
            <p:spPr>
              <a:xfrm>
                <a:off x="1941834" y="6065721"/>
                <a:ext cx="1278398" cy="359080"/>
              </a:xfrm>
              <a:prstGeom prst="rect">
                <a:avLst/>
              </a:prstGeom>
              <a:noFill/>
            </p:spPr>
            <p:txBody>
              <a:bodyPr wrap="none" rtlCol="0">
                <a:spAutoFit/>
              </a:bodyPr>
              <a:lstStyle/>
              <a:p>
                <a:pPr algn="ctr"/>
                <a:r>
                  <a:rPr lang="en-US" sz="800" dirty="0">
                    <a:latin typeface="Verdana"/>
                    <a:cs typeface="Verdana"/>
                  </a:rPr>
                  <a:t>Visualization</a:t>
                </a:r>
              </a:p>
            </p:txBody>
          </p:sp>
          <p:grpSp>
            <p:nvGrpSpPr>
              <p:cNvPr id="22" name="Grouper 114"/>
              <p:cNvGrpSpPr/>
              <p:nvPr/>
            </p:nvGrpSpPr>
            <p:grpSpPr>
              <a:xfrm>
                <a:off x="2274393" y="5391397"/>
                <a:ext cx="587510" cy="587510"/>
                <a:chOff x="2229569" y="5339110"/>
                <a:chExt cx="587510" cy="587510"/>
              </a:xfrm>
            </p:grpSpPr>
            <p:sp>
              <p:nvSpPr>
                <p:cNvPr id="23" name="Ellipse 100"/>
                <p:cNvSpPr/>
                <p:nvPr/>
              </p:nvSpPr>
              <p:spPr>
                <a:xfrm>
                  <a:off x="2229569" y="5339110"/>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grpSp>
              <p:nvGrpSpPr>
                <p:cNvPr id="24" name="Grouper 74"/>
                <p:cNvGrpSpPr/>
                <p:nvPr/>
              </p:nvGrpSpPr>
              <p:grpSpPr>
                <a:xfrm>
                  <a:off x="2289619" y="5532242"/>
                  <a:ext cx="462715" cy="181064"/>
                  <a:chOff x="820556" y="6121725"/>
                  <a:chExt cx="476671" cy="186525"/>
                </a:xfrm>
              </p:grpSpPr>
              <p:sp>
                <p:nvSpPr>
                  <p:cNvPr id="25" name="Ellipse 68"/>
                  <p:cNvSpPr/>
                  <p:nvPr/>
                </p:nvSpPr>
                <p:spPr>
                  <a:xfrm>
                    <a:off x="820556" y="6121725"/>
                    <a:ext cx="343886" cy="171943"/>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26" name="Ellipse 68"/>
                  <p:cNvSpPr/>
                  <p:nvPr/>
                </p:nvSpPr>
                <p:spPr>
                  <a:xfrm>
                    <a:off x="1034243" y="6167634"/>
                    <a:ext cx="262984" cy="131492"/>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27" name="Ellipse 68"/>
                  <p:cNvSpPr/>
                  <p:nvPr/>
                </p:nvSpPr>
                <p:spPr>
                  <a:xfrm>
                    <a:off x="822330" y="6209510"/>
                    <a:ext cx="178679" cy="89340"/>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28" name="Ellipse 68"/>
                  <p:cNvSpPr/>
                  <p:nvPr/>
                </p:nvSpPr>
                <p:spPr>
                  <a:xfrm>
                    <a:off x="961110" y="6244295"/>
                    <a:ext cx="127909" cy="63955"/>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29" name="Ellipse 68"/>
                  <p:cNvSpPr/>
                  <p:nvPr/>
                </p:nvSpPr>
                <p:spPr>
                  <a:xfrm>
                    <a:off x="1161994" y="6237485"/>
                    <a:ext cx="134719" cy="63955"/>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grpSp>
          </p:grpSp>
        </p:grpSp>
        <p:grpSp>
          <p:nvGrpSpPr>
            <p:cNvPr id="97" name="Group 96"/>
            <p:cNvGrpSpPr>
              <a:grpSpLocks noChangeAspect="1"/>
            </p:cNvGrpSpPr>
            <p:nvPr/>
          </p:nvGrpSpPr>
          <p:grpSpPr>
            <a:xfrm>
              <a:off x="4873781" y="5247531"/>
              <a:ext cx="612712" cy="623887"/>
              <a:chOff x="3451541" y="2420259"/>
              <a:chExt cx="1000701" cy="1021020"/>
            </a:xfrm>
            <a:effectLst>
              <a:outerShdw blurRad="50800" dist="38100" dir="2700000" algn="tl" rotWithShape="0">
                <a:prstClr val="black">
                  <a:alpha val="40000"/>
                </a:prstClr>
              </a:outerShdw>
            </a:effectLst>
          </p:grpSpPr>
          <p:sp>
            <p:nvSpPr>
              <p:cNvPr id="98" name="TextBox 10"/>
              <p:cNvSpPr txBox="1"/>
              <p:nvPr/>
            </p:nvSpPr>
            <p:spPr>
              <a:xfrm>
                <a:off x="3451541" y="3082198"/>
                <a:ext cx="1000701" cy="359081"/>
              </a:xfrm>
              <a:prstGeom prst="rect">
                <a:avLst/>
              </a:prstGeom>
              <a:noFill/>
            </p:spPr>
            <p:txBody>
              <a:bodyPr wrap="none" rtlCol="0">
                <a:spAutoFit/>
              </a:bodyPr>
              <a:lstStyle/>
              <a:p>
                <a:pPr algn="ctr"/>
                <a:r>
                  <a:rPr lang="en-US" sz="800" dirty="0">
                    <a:latin typeface="Verdana"/>
                    <a:cs typeface="Verdana"/>
                  </a:rPr>
                  <a:t>Statistics</a:t>
                </a:r>
              </a:p>
            </p:txBody>
          </p:sp>
          <p:grpSp>
            <p:nvGrpSpPr>
              <p:cNvPr id="99" name="Grouper 107"/>
              <p:cNvGrpSpPr/>
              <p:nvPr/>
            </p:nvGrpSpPr>
            <p:grpSpPr>
              <a:xfrm>
                <a:off x="3651260" y="2420259"/>
                <a:ext cx="587510" cy="587510"/>
                <a:chOff x="3606437" y="2502443"/>
                <a:chExt cx="587510" cy="587510"/>
              </a:xfrm>
            </p:grpSpPr>
            <p:sp>
              <p:nvSpPr>
                <p:cNvPr id="100" name="Ellipse 97"/>
                <p:cNvSpPr/>
                <p:nvPr/>
              </p:nvSpPr>
              <p:spPr>
                <a:xfrm>
                  <a:off x="3606437" y="2502443"/>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grpSp>
              <p:nvGrpSpPr>
                <p:cNvPr id="101" name="Grouper 48"/>
                <p:cNvGrpSpPr/>
                <p:nvPr/>
              </p:nvGrpSpPr>
              <p:grpSpPr>
                <a:xfrm>
                  <a:off x="3697180" y="2646765"/>
                  <a:ext cx="395557" cy="281805"/>
                  <a:chOff x="4860395" y="1494277"/>
                  <a:chExt cx="505537" cy="360158"/>
                </a:xfrm>
                <a:solidFill>
                  <a:srgbClr val="FFFFFF"/>
                </a:solidFill>
              </p:grpSpPr>
              <p:sp>
                <p:nvSpPr>
                  <p:cNvPr id="102" name="Ellipse 36"/>
                  <p:cNvSpPr/>
                  <p:nvPr/>
                </p:nvSpPr>
                <p:spPr>
                  <a:xfrm>
                    <a:off x="4860395" y="1770941"/>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103" name="Ellipse 37"/>
                  <p:cNvSpPr/>
                  <p:nvPr/>
                </p:nvSpPr>
                <p:spPr>
                  <a:xfrm>
                    <a:off x="5001076" y="1615734"/>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104" name="Ellipse 38"/>
                  <p:cNvSpPr/>
                  <p:nvPr/>
                </p:nvSpPr>
                <p:spPr>
                  <a:xfrm>
                    <a:off x="5141757" y="1732978"/>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105" name="Ellipse 39"/>
                  <p:cNvSpPr/>
                  <p:nvPr/>
                </p:nvSpPr>
                <p:spPr>
                  <a:xfrm>
                    <a:off x="5282438" y="1494277"/>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cxnSp>
                <p:nvCxnSpPr>
                  <p:cNvPr id="106" name="Connecteur droit 41"/>
                  <p:cNvCxnSpPr/>
                  <p:nvPr/>
                </p:nvCxnSpPr>
                <p:spPr>
                  <a:xfrm flipV="1">
                    <a:off x="4931662" y="1687001"/>
                    <a:ext cx="81641" cy="96167"/>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7" name="Connecteur droit 42"/>
                  <p:cNvCxnSpPr/>
                  <p:nvPr/>
                </p:nvCxnSpPr>
                <p:spPr>
                  <a:xfrm>
                    <a:off x="5072343" y="1687001"/>
                    <a:ext cx="81641" cy="58204"/>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8" name="Connecteur droit 43"/>
                  <p:cNvCxnSpPr/>
                  <p:nvPr/>
                </p:nvCxnSpPr>
                <p:spPr>
                  <a:xfrm flipV="1">
                    <a:off x="5210095" y="1574332"/>
                    <a:ext cx="97755" cy="162084"/>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grpSp>
          </p:grpSp>
        </p:grpSp>
        <p:grpSp>
          <p:nvGrpSpPr>
            <p:cNvPr id="66" name="Group 65"/>
            <p:cNvGrpSpPr/>
            <p:nvPr/>
          </p:nvGrpSpPr>
          <p:grpSpPr>
            <a:xfrm>
              <a:off x="1749705" y="5229569"/>
              <a:ext cx="870015" cy="629488"/>
              <a:chOff x="42626" y="3511442"/>
              <a:chExt cx="1420932" cy="1030181"/>
            </a:xfrm>
            <a:effectLst>
              <a:outerShdw blurRad="50800" dist="38100" dir="2700000" algn="tl" rotWithShape="0">
                <a:prstClr val="black">
                  <a:alpha val="40000"/>
                </a:prstClr>
              </a:outerShdw>
            </a:effectLst>
          </p:grpSpPr>
          <p:sp>
            <p:nvSpPr>
              <p:cNvPr id="67" name="TextBox 15"/>
              <p:cNvSpPr txBox="1"/>
              <p:nvPr/>
            </p:nvSpPr>
            <p:spPr>
              <a:xfrm>
                <a:off x="42626" y="4182544"/>
                <a:ext cx="1420932" cy="359079"/>
              </a:xfrm>
              <a:prstGeom prst="rect">
                <a:avLst/>
              </a:prstGeom>
              <a:noFill/>
            </p:spPr>
            <p:txBody>
              <a:bodyPr wrap="none" rtlCol="0">
                <a:spAutoFit/>
              </a:bodyPr>
              <a:lstStyle/>
              <a:p>
                <a:pPr algn="ctr"/>
                <a:r>
                  <a:rPr lang="en-US" sz="800" dirty="0">
                    <a:latin typeface="Verdana"/>
                    <a:cs typeface="Verdana"/>
                  </a:rPr>
                  <a:t>Smart sensing</a:t>
                </a:r>
              </a:p>
            </p:txBody>
          </p:sp>
          <p:grpSp>
            <p:nvGrpSpPr>
              <p:cNvPr id="68" name="Grouper 110"/>
              <p:cNvGrpSpPr/>
              <p:nvPr/>
            </p:nvGrpSpPr>
            <p:grpSpPr>
              <a:xfrm>
                <a:off x="447066" y="3511442"/>
                <a:ext cx="587510" cy="587510"/>
                <a:chOff x="617216" y="3548802"/>
                <a:chExt cx="587510" cy="587510"/>
              </a:xfrm>
            </p:grpSpPr>
            <p:sp>
              <p:nvSpPr>
                <p:cNvPr id="69" name="Ellipse 87"/>
                <p:cNvSpPr/>
                <p:nvPr/>
              </p:nvSpPr>
              <p:spPr>
                <a:xfrm>
                  <a:off x="617216" y="3548802"/>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grpSp>
              <p:nvGrpSpPr>
                <p:cNvPr id="70" name="Grouper 104"/>
                <p:cNvGrpSpPr/>
                <p:nvPr/>
              </p:nvGrpSpPr>
              <p:grpSpPr>
                <a:xfrm>
                  <a:off x="704070" y="3621942"/>
                  <a:ext cx="417602" cy="429710"/>
                  <a:chOff x="704070" y="3621942"/>
                  <a:chExt cx="417602" cy="429710"/>
                </a:xfrm>
                <a:noFill/>
              </p:grpSpPr>
              <p:grpSp>
                <p:nvGrpSpPr>
                  <p:cNvPr id="71" name="Grouper 65"/>
                  <p:cNvGrpSpPr/>
                  <p:nvPr/>
                </p:nvGrpSpPr>
                <p:grpSpPr>
                  <a:xfrm>
                    <a:off x="704070" y="3621942"/>
                    <a:ext cx="417602" cy="429710"/>
                    <a:chOff x="375293" y="6000488"/>
                    <a:chExt cx="455202" cy="468400"/>
                  </a:xfrm>
                  <a:grpFill/>
                </p:grpSpPr>
                <p:cxnSp>
                  <p:nvCxnSpPr>
                    <p:cNvPr id="73" name="Connecteur droit 57"/>
                    <p:cNvCxnSpPr/>
                    <p:nvPr/>
                  </p:nvCxnSpPr>
                  <p:spPr>
                    <a:xfrm flipH="1">
                      <a:off x="601967" y="6274351"/>
                      <a:ext cx="927" cy="111042"/>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74" name="Ellipse 49"/>
                    <p:cNvSpPr/>
                    <p:nvPr/>
                  </p:nvSpPr>
                  <p:spPr>
                    <a:xfrm>
                      <a:off x="561147"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75" name="Ellipse 50"/>
                    <p:cNvSpPr/>
                    <p:nvPr/>
                  </p:nvSpPr>
                  <p:spPr>
                    <a:xfrm>
                      <a:off x="565426" y="600048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76" name="Ellipse 51"/>
                    <p:cNvSpPr/>
                    <p:nvPr/>
                  </p:nvSpPr>
                  <p:spPr>
                    <a:xfrm>
                      <a:off x="563625" y="6385394"/>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77" name="Ellipse 53"/>
                    <p:cNvSpPr/>
                    <p:nvPr/>
                  </p:nvSpPr>
                  <p:spPr>
                    <a:xfrm>
                      <a:off x="747001"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78" name="Ellipse 54"/>
                    <p:cNvSpPr/>
                    <p:nvPr/>
                  </p:nvSpPr>
                  <p:spPr>
                    <a:xfrm>
                      <a:off x="375293"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cxnSp>
                  <p:nvCxnSpPr>
                    <p:cNvPr id="79" name="Connecteur droit 58"/>
                    <p:cNvCxnSpPr/>
                    <p:nvPr/>
                  </p:nvCxnSpPr>
                  <p:spPr>
                    <a:xfrm>
                      <a:off x="644641" y="6232605"/>
                      <a:ext cx="102360"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0" name="Connecteur droit 61"/>
                    <p:cNvCxnSpPr/>
                    <p:nvPr/>
                  </p:nvCxnSpPr>
                  <p:spPr>
                    <a:xfrm>
                      <a:off x="466776" y="6235196"/>
                      <a:ext cx="102360"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72" name="Connecteur droit 103"/>
                  <p:cNvCxnSpPr/>
                  <p:nvPr/>
                </p:nvCxnSpPr>
                <p:spPr>
                  <a:xfrm flipH="1">
                    <a:off x="912982" y="3705507"/>
                    <a:ext cx="850" cy="10187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grpSp>
          </p:grpSp>
        </p:grpSp>
        <p:grpSp>
          <p:nvGrpSpPr>
            <p:cNvPr id="90" name="Group 89"/>
            <p:cNvGrpSpPr/>
            <p:nvPr/>
          </p:nvGrpSpPr>
          <p:grpSpPr>
            <a:xfrm>
              <a:off x="5483343" y="5246507"/>
              <a:ext cx="996409" cy="634647"/>
              <a:chOff x="3577325" y="3514851"/>
              <a:chExt cx="1627362" cy="1038629"/>
            </a:xfrm>
            <a:effectLst>
              <a:outerShdw blurRad="50800" dist="38100" dir="2700000" algn="tl" rotWithShape="0">
                <a:prstClr val="black">
                  <a:alpha val="40000"/>
                </a:prstClr>
              </a:outerShdw>
            </a:effectLst>
          </p:grpSpPr>
          <p:sp>
            <p:nvSpPr>
              <p:cNvPr id="91" name="TextBox 11"/>
              <p:cNvSpPr txBox="1"/>
              <p:nvPr/>
            </p:nvSpPr>
            <p:spPr>
              <a:xfrm>
                <a:off x="3577325" y="4194399"/>
                <a:ext cx="1627362" cy="359081"/>
              </a:xfrm>
              <a:prstGeom prst="rect">
                <a:avLst/>
              </a:prstGeom>
              <a:noFill/>
            </p:spPr>
            <p:txBody>
              <a:bodyPr wrap="none" rtlCol="0">
                <a:spAutoFit/>
              </a:bodyPr>
              <a:lstStyle/>
              <a:p>
                <a:pPr algn="ctr"/>
                <a:r>
                  <a:rPr lang="en-US" sz="800" dirty="0">
                    <a:latin typeface="Verdana"/>
                    <a:cs typeface="Verdana"/>
                  </a:rPr>
                  <a:t>Machine learning</a:t>
                </a:r>
              </a:p>
            </p:txBody>
          </p:sp>
          <p:grpSp>
            <p:nvGrpSpPr>
              <p:cNvPr id="92" name="Grouper 112"/>
              <p:cNvGrpSpPr/>
              <p:nvPr/>
            </p:nvGrpSpPr>
            <p:grpSpPr>
              <a:xfrm>
                <a:off x="4080517" y="3514851"/>
                <a:ext cx="587510" cy="587510"/>
                <a:chOff x="3968458" y="3641858"/>
                <a:chExt cx="587510" cy="587510"/>
              </a:xfrm>
            </p:grpSpPr>
            <p:sp>
              <p:nvSpPr>
                <p:cNvPr id="93" name="Ellipse 98"/>
                <p:cNvSpPr/>
                <p:nvPr/>
              </p:nvSpPr>
              <p:spPr>
                <a:xfrm>
                  <a:off x="3968458" y="3641858"/>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grpSp>
              <p:nvGrpSpPr>
                <p:cNvPr id="94" name="Group 21534"/>
                <p:cNvGrpSpPr/>
                <p:nvPr/>
              </p:nvGrpSpPr>
              <p:grpSpPr>
                <a:xfrm>
                  <a:off x="4066948" y="3734673"/>
                  <a:ext cx="413806" cy="415017"/>
                  <a:chOff x="637686" y="4909919"/>
                  <a:chExt cx="542925" cy="544513"/>
                </a:xfrm>
                <a:solidFill>
                  <a:srgbClr val="FFFFFF"/>
                </a:solidFill>
              </p:grpSpPr>
              <p:sp>
                <p:nvSpPr>
                  <p:cNvPr id="95" name="Freeform 17"/>
                  <p:cNvSpPr>
                    <a:spLocks noEditPoints="1"/>
                  </p:cNvSpPr>
                  <p:nvPr/>
                </p:nvSpPr>
                <p:spPr bwMode="auto">
                  <a:xfrm>
                    <a:off x="944074" y="4909919"/>
                    <a:ext cx="236537" cy="236537"/>
                  </a:xfrm>
                  <a:custGeom>
                    <a:avLst/>
                    <a:gdLst>
                      <a:gd name="T0" fmla="*/ 63 w 63"/>
                      <a:gd name="T1" fmla="*/ 35 h 63"/>
                      <a:gd name="T2" fmla="*/ 56 w 63"/>
                      <a:gd name="T3" fmla="*/ 40 h 63"/>
                      <a:gd name="T4" fmla="*/ 55 w 63"/>
                      <a:gd name="T5" fmla="*/ 49 h 63"/>
                      <a:gd name="T6" fmla="*/ 57 w 63"/>
                      <a:gd name="T7" fmla="*/ 51 h 63"/>
                      <a:gd name="T8" fmla="*/ 51 w 63"/>
                      <a:gd name="T9" fmla="*/ 57 h 63"/>
                      <a:gd name="T10" fmla="*/ 35 w 63"/>
                      <a:gd name="T11" fmla="*/ 63 h 63"/>
                      <a:gd name="T12" fmla="*/ 27 w 63"/>
                      <a:gd name="T13" fmla="*/ 63 h 63"/>
                      <a:gd name="T14" fmla="*/ 11 w 63"/>
                      <a:gd name="T15" fmla="*/ 56 h 63"/>
                      <a:gd name="T16" fmla="*/ 6 w 63"/>
                      <a:gd name="T17" fmla="*/ 50 h 63"/>
                      <a:gd name="T18" fmla="*/ 9 w 63"/>
                      <a:gd name="T19" fmla="*/ 42 h 63"/>
                      <a:gd name="T20" fmla="*/ 2 w 63"/>
                      <a:gd name="T21" fmla="*/ 35 h 63"/>
                      <a:gd name="T22" fmla="*/ 0 w 63"/>
                      <a:gd name="T23" fmla="*/ 33 h 63"/>
                      <a:gd name="T24" fmla="*/ 0 w 63"/>
                      <a:gd name="T25" fmla="*/ 30 h 63"/>
                      <a:gd name="T26" fmla="*/ 1 w 63"/>
                      <a:gd name="T27" fmla="*/ 27 h 63"/>
                      <a:gd name="T28" fmla="*/ 6 w 63"/>
                      <a:gd name="T29" fmla="*/ 24 h 63"/>
                      <a:gd name="T30" fmla="*/ 8 w 63"/>
                      <a:gd name="T31" fmla="*/ 13 h 63"/>
                      <a:gd name="T32" fmla="*/ 8 w 63"/>
                      <a:gd name="T33" fmla="*/ 11 h 63"/>
                      <a:gd name="T34" fmla="*/ 13 w 63"/>
                      <a:gd name="T35" fmla="*/ 6 h 63"/>
                      <a:gd name="T36" fmla="*/ 21 w 63"/>
                      <a:gd name="T37" fmla="*/ 8 h 63"/>
                      <a:gd name="T38" fmla="*/ 28 w 63"/>
                      <a:gd name="T39" fmla="*/ 1 h 63"/>
                      <a:gd name="T40" fmla="*/ 28 w 63"/>
                      <a:gd name="T41" fmla="*/ 0 h 63"/>
                      <a:gd name="T42" fmla="*/ 35 w 63"/>
                      <a:gd name="T43" fmla="*/ 0 h 63"/>
                      <a:gd name="T44" fmla="*/ 36 w 63"/>
                      <a:gd name="T45" fmla="*/ 1 h 63"/>
                      <a:gd name="T46" fmla="*/ 51 w 63"/>
                      <a:gd name="T47" fmla="*/ 7 h 63"/>
                      <a:gd name="T48" fmla="*/ 52 w 63"/>
                      <a:gd name="T49" fmla="*/ 7 h 63"/>
                      <a:gd name="T50" fmla="*/ 57 w 63"/>
                      <a:gd name="T51" fmla="*/ 12 h 63"/>
                      <a:gd name="T52" fmla="*/ 58 w 63"/>
                      <a:gd name="T53" fmla="*/ 25 h 63"/>
                      <a:gd name="T54" fmla="*/ 63 w 63"/>
                      <a:gd name="T55" fmla="*/ 27 h 63"/>
                      <a:gd name="T56" fmla="*/ 63 w 63"/>
                      <a:gd name="T57" fmla="*/ 35 h 63"/>
                      <a:gd name="T58" fmla="*/ 32 w 63"/>
                      <a:gd name="T59" fmla="*/ 44 h 63"/>
                      <a:gd name="T60" fmla="*/ 44 w 63"/>
                      <a:gd name="T61" fmla="*/ 32 h 63"/>
                      <a:gd name="T62" fmla="*/ 32 w 63"/>
                      <a:gd name="T63" fmla="*/ 19 h 63"/>
                      <a:gd name="T64" fmla="*/ 19 w 63"/>
                      <a:gd name="T65" fmla="*/ 32 h 63"/>
                      <a:gd name="T66" fmla="*/ 32 w 63"/>
                      <a:gd name="T67" fmla="*/ 4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3">
                        <a:moveTo>
                          <a:pt x="63" y="35"/>
                        </a:moveTo>
                        <a:cubicBezTo>
                          <a:pt x="60" y="35"/>
                          <a:pt x="57" y="37"/>
                          <a:pt x="56" y="40"/>
                        </a:cubicBezTo>
                        <a:cubicBezTo>
                          <a:pt x="54" y="43"/>
                          <a:pt x="54" y="46"/>
                          <a:pt x="55" y="49"/>
                        </a:cubicBezTo>
                        <a:cubicBezTo>
                          <a:pt x="56" y="49"/>
                          <a:pt x="56" y="50"/>
                          <a:pt x="57" y="51"/>
                        </a:cubicBezTo>
                        <a:cubicBezTo>
                          <a:pt x="55" y="53"/>
                          <a:pt x="53" y="55"/>
                          <a:pt x="51" y="57"/>
                        </a:cubicBezTo>
                        <a:cubicBezTo>
                          <a:pt x="43" y="52"/>
                          <a:pt x="36" y="54"/>
                          <a:pt x="35" y="63"/>
                        </a:cubicBezTo>
                        <a:cubicBezTo>
                          <a:pt x="32" y="63"/>
                          <a:pt x="29" y="63"/>
                          <a:pt x="27" y="63"/>
                        </a:cubicBezTo>
                        <a:cubicBezTo>
                          <a:pt x="26" y="54"/>
                          <a:pt x="17" y="51"/>
                          <a:pt x="11" y="56"/>
                        </a:cubicBezTo>
                        <a:cubicBezTo>
                          <a:pt x="10" y="54"/>
                          <a:pt x="8" y="52"/>
                          <a:pt x="6" y="50"/>
                        </a:cubicBezTo>
                        <a:cubicBezTo>
                          <a:pt x="8" y="48"/>
                          <a:pt x="9" y="45"/>
                          <a:pt x="9" y="42"/>
                        </a:cubicBezTo>
                        <a:cubicBezTo>
                          <a:pt x="8" y="39"/>
                          <a:pt x="5" y="36"/>
                          <a:pt x="2" y="35"/>
                        </a:cubicBezTo>
                        <a:cubicBezTo>
                          <a:pt x="1" y="35"/>
                          <a:pt x="0" y="35"/>
                          <a:pt x="0" y="33"/>
                        </a:cubicBezTo>
                        <a:cubicBezTo>
                          <a:pt x="0" y="32"/>
                          <a:pt x="0" y="31"/>
                          <a:pt x="0" y="30"/>
                        </a:cubicBezTo>
                        <a:cubicBezTo>
                          <a:pt x="0" y="29"/>
                          <a:pt x="0" y="28"/>
                          <a:pt x="1" y="27"/>
                        </a:cubicBezTo>
                        <a:cubicBezTo>
                          <a:pt x="3" y="26"/>
                          <a:pt x="5" y="26"/>
                          <a:pt x="6" y="24"/>
                        </a:cubicBezTo>
                        <a:cubicBezTo>
                          <a:pt x="9" y="21"/>
                          <a:pt x="10" y="17"/>
                          <a:pt x="8" y="13"/>
                        </a:cubicBezTo>
                        <a:cubicBezTo>
                          <a:pt x="7" y="12"/>
                          <a:pt x="7" y="12"/>
                          <a:pt x="8" y="11"/>
                        </a:cubicBezTo>
                        <a:cubicBezTo>
                          <a:pt x="10" y="9"/>
                          <a:pt x="11" y="8"/>
                          <a:pt x="13" y="6"/>
                        </a:cubicBezTo>
                        <a:cubicBezTo>
                          <a:pt x="16" y="8"/>
                          <a:pt x="18" y="8"/>
                          <a:pt x="21" y="8"/>
                        </a:cubicBezTo>
                        <a:cubicBezTo>
                          <a:pt x="24" y="7"/>
                          <a:pt x="27" y="5"/>
                          <a:pt x="28" y="1"/>
                        </a:cubicBezTo>
                        <a:cubicBezTo>
                          <a:pt x="28" y="1"/>
                          <a:pt x="28" y="1"/>
                          <a:pt x="28" y="0"/>
                        </a:cubicBezTo>
                        <a:cubicBezTo>
                          <a:pt x="31" y="0"/>
                          <a:pt x="33" y="0"/>
                          <a:pt x="35" y="0"/>
                        </a:cubicBezTo>
                        <a:cubicBezTo>
                          <a:pt x="35" y="0"/>
                          <a:pt x="36" y="0"/>
                          <a:pt x="36" y="1"/>
                        </a:cubicBezTo>
                        <a:cubicBezTo>
                          <a:pt x="38" y="8"/>
                          <a:pt x="44" y="11"/>
                          <a:pt x="51" y="7"/>
                        </a:cubicBezTo>
                        <a:cubicBezTo>
                          <a:pt x="51" y="7"/>
                          <a:pt x="51" y="7"/>
                          <a:pt x="52" y="7"/>
                        </a:cubicBezTo>
                        <a:cubicBezTo>
                          <a:pt x="53" y="9"/>
                          <a:pt x="55" y="10"/>
                          <a:pt x="57" y="12"/>
                        </a:cubicBezTo>
                        <a:cubicBezTo>
                          <a:pt x="53" y="17"/>
                          <a:pt x="54" y="23"/>
                          <a:pt x="58" y="25"/>
                        </a:cubicBezTo>
                        <a:cubicBezTo>
                          <a:pt x="59" y="26"/>
                          <a:pt x="61" y="27"/>
                          <a:pt x="63" y="27"/>
                        </a:cubicBezTo>
                        <a:cubicBezTo>
                          <a:pt x="63" y="30"/>
                          <a:pt x="63" y="33"/>
                          <a:pt x="63" y="35"/>
                        </a:cubicBezTo>
                        <a:close/>
                        <a:moveTo>
                          <a:pt x="32" y="44"/>
                        </a:moveTo>
                        <a:cubicBezTo>
                          <a:pt x="39" y="44"/>
                          <a:pt x="44" y="39"/>
                          <a:pt x="44" y="32"/>
                        </a:cubicBezTo>
                        <a:cubicBezTo>
                          <a:pt x="44" y="25"/>
                          <a:pt x="38" y="19"/>
                          <a:pt x="32" y="19"/>
                        </a:cubicBezTo>
                        <a:cubicBezTo>
                          <a:pt x="25" y="19"/>
                          <a:pt x="19" y="25"/>
                          <a:pt x="19" y="32"/>
                        </a:cubicBezTo>
                        <a:cubicBezTo>
                          <a:pt x="19" y="38"/>
                          <a:pt x="25" y="44"/>
                          <a:pt x="32"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900"/>
                  </a:p>
                </p:txBody>
              </p:sp>
              <p:sp>
                <p:nvSpPr>
                  <p:cNvPr id="96" name="Freeform 18"/>
                  <p:cNvSpPr>
                    <a:spLocks noEditPoints="1"/>
                  </p:cNvSpPr>
                  <p:nvPr/>
                </p:nvSpPr>
                <p:spPr bwMode="auto">
                  <a:xfrm>
                    <a:off x="637686" y="5041682"/>
                    <a:ext cx="415925" cy="412750"/>
                  </a:xfrm>
                  <a:custGeom>
                    <a:avLst/>
                    <a:gdLst>
                      <a:gd name="T0" fmla="*/ 1 w 111"/>
                      <a:gd name="T1" fmla="*/ 39 h 110"/>
                      <a:gd name="T2" fmla="*/ 6 w 111"/>
                      <a:gd name="T3" fmla="*/ 27 h 110"/>
                      <a:gd name="T4" fmla="*/ 7 w 111"/>
                      <a:gd name="T5" fmla="*/ 26 h 110"/>
                      <a:gd name="T6" fmla="*/ 27 w 111"/>
                      <a:gd name="T7" fmla="*/ 13 h 110"/>
                      <a:gd name="T8" fmla="*/ 27 w 111"/>
                      <a:gd name="T9" fmla="*/ 7 h 110"/>
                      <a:gd name="T10" fmla="*/ 28 w 111"/>
                      <a:gd name="T11" fmla="*/ 5 h 110"/>
                      <a:gd name="T12" fmla="*/ 42 w 111"/>
                      <a:gd name="T13" fmla="*/ 0 h 110"/>
                      <a:gd name="T14" fmla="*/ 43 w 111"/>
                      <a:gd name="T15" fmla="*/ 2 h 110"/>
                      <a:gd name="T16" fmla="*/ 70 w 111"/>
                      <a:gd name="T17" fmla="*/ 1 h 110"/>
                      <a:gd name="T18" fmla="*/ 72 w 111"/>
                      <a:gd name="T19" fmla="*/ 0 h 110"/>
                      <a:gd name="T20" fmla="*/ 83 w 111"/>
                      <a:gd name="T21" fmla="*/ 5 h 110"/>
                      <a:gd name="T22" fmla="*/ 84 w 111"/>
                      <a:gd name="T23" fmla="*/ 7 h 110"/>
                      <a:gd name="T24" fmla="*/ 103 w 111"/>
                      <a:gd name="T25" fmla="*/ 26 h 110"/>
                      <a:gd name="T26" fmla="*/ 105 w 111"/>
                      <a:gd name="T27" fmla="*/ 27 h 110"/>
                      <a:gd name="T28" fmla="*/ 110 w 111"/>
                      <a:gd name="T29" fmla="*/ 39 h 110"/>
                      <a:gd name="T30" fmla="*/ 103 w 111"/>
                      <a:gd name="T31" fmla="*/ 45 h 110"/>
                      <a:gd name="T32" fmla="*/ 109 w 111"/>
                      <a:gd name="T33" fmla="*/ 67 h 110"/>
                      <a:gd name="T34" fmla="*/ 110 w 111"/>
                      <a:gd name="T35" fmla="*/ 69 h 110"/>
                      <a:gd name="T36" fmla="*/ 106 w 111"/>
                      <a:gd name="T37" fmla="*/ 81 h 110"/>
                      <a:gd name="T38" fmla="*/ 104 w 111"/>
                      <a:gd name="T39" fmla="*/ 81 h 110"/>
                      <a:gd name="T40" fmla="*/ 88 w 111"/>
                      <a:gd name="T41" fmla="*/ 86 h 110"/>
                      <a:gd name="T42" fmla="*/ 84 w 111"/>
                      <a:gd name="T43" fmla="*/ 102 h 110"/>
                      <a:gd name="T44" fmla="*/ 84 w 111"/>
                      <a:gd name="T45" fmla="*/ 104 h 110"/>
                      <a:gd name="T46" fmla="*/ 70 w 111"/>
                      <a:gd name="T47" fmla="*/ 110 h 110"/>
                      <a:gd name="T48" fmla="*/ 55 w 111"/>
                      <a:gd name="T49" fmla="*/ 99 h 110"/>
                      <a:gd name="T50" fmla="*/ 40 w 111"/>
                      <a:gd name="T51" fmla="*/ 110 h 110"/>
                      <a:gd name="T52" fmla="*/ 26 w 111"/>
                      <a:gd name="T53" fmla="*/ 104 h 110"/>
                      <a:gd name="T54" fmla="*/ 23 w 111"/>
                      <a:gd name="T55" fmla="*/ 86 h 110"/>
                      <a:gd name="T56" fmla="*/ 5 w 111"/>
                      <a:gd name="T57" fmla="*/ 82 h 110"/>
                      <a:gd name="T58" fmla="*/ 0 w 111"/>
                      <a:gd name="T59" fmla="*/ 69 h 110"/>
                      <a:gd name="T60" fmla="*/ 1 w 111"/>
                      <a:gd name="T61" fmla="*/ 39 h 110"/>
                      <a:gd name="T62" fmla="*/ 55 w 111"/>
                      <a:gd name="T63" fmla="*/ 32 h 110"/>
                      <a:gd name="T64" fmla="*/ 33 w 111"/>
                      <a:gd name="T65" fmla="*/ 55 h 110"/>
                      <a:gd name="T66" fmla="*/ 55 w 111"/>
                      <a:gd name="T67" fmla="*/ 77 h 110"/>
                      <a:gd name="T68" fmla="*/ 78 w 111"/>
                      <a:gd name="T69" fmla="*/ 55 h 110"/>
                      <a:gd name="T70" fmla="*/ 55 w 111"/>
                      <a:gd name="T71" fmla="*/ 3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10">
                        <a:moveTo>
                          <a:pt x="1" y="39"/>
                        </a:moveTo>
                        <a:cubicBezTo>
                          <a:pt x="2" y="35"/>
                          <a:pt x="4" y="31"/>
                          <a:pt x="6" y="27"/>
                        </a:cubicBezTo>
                        <a:cubicBezTo>
                          <a:pt x="6" y="26"/>
                          <a:pt x="7" y="26"/>
                          <a:pt x="7" y="26"/>
                        </a:cubicBezTo>
                        <a:cubicBezTo>
                          <a:pt x="17" y="28"/>
                          <a:pt x="26" y="23"/>
                          <a:pt x="27" y="13"/>
                        </a:cubicBezTo>
                        <a:cubicBezTo>
                          <a:pt x="28" y="11"/>
                          <a:pt x="27" y="9"/>
                          <a:pt x="27" y="7"/>
                        </a:cubicBezTo>
                        <a:cubicBezTo>
                          <a:pt x="27" y="6"/>
                          <a:pt x="27" y="5"/>
                          <a:pt x="28" y="5"/>
                        </a:cubicBezTo>
                        <a:cubicBezTo>
                          <a:pt x="32" y="3"/>
                          <a:pt x="37" y="1"/>
                          <a:pt x="42" y="0"/>
                        </a:cubicBezTo>
                        <a:cubicBezTo>
                          <a:pt x="42" y="0"/>
                          <a:pt x="43" y="1"/>
                          <a:pt x="43" y="2"/>
                        </a:cubicBezTo>
                        <a:cubicBezTo>
                          <a:pt x="50" y="11"/>
                          <a:pt x="63" y="10"/>
                          <a:pt x="70" y="1"/>
                        </a:cubicBezTo>
                        <a:cubicBezTo>
                          <a:pt x="70" y="0"/>
                          <a:pt x="71" y="0"/>
                          <a:pt x="72" y="0"/>
                        </a:cubicBezTo>
                        <a:cubicBezTo>
                          <a:pt x="76" y="2"/>
                          <a:pt x="79" y="4"/>
                          <a:pt x="83" y="5"/>
                        </a:cubicBezTo>
                        <a:cubicBezTo>
                          <a:pt x="84" y="5"/>
                          <a:pt x="84" y="6"/>
                          <a:pt x="84" y="7"/>
                        </a:cubicBezTo>
                        <a:cubicBezTo>
                          <a:pt x="81" y="19"/>
                          <a:pt x="91" y="29"/>
                          <a:pt x="103" y="26"/>
                        </a:cubicBezTo>
                        <a:cubicBezTo>
                          <a:pt x="104" y="26"/>
                          <a:pt x="105" y="26"/>
                          <a:pt x="105" y="27"/>
                        </a:cubicBezTo>
                        <a:cubicBezTo>
                          <a:pt x="107" y="31"/>
                          <a:pt x="109" y="34"/>
                          <a:pt x="110" y="39"/>
                        </a:cubicBezTo>
                        <a:cubicBezTo>
                          <a:pt x="107" y="40"/>
                          <a:pt x="105" y="42"/>
                          <a:pt x="103" y="45"/>
                        </a:cubicBezTo>
                        <a:cubicBezTo>
                          <a:pt x="99" y="53"/>
                          <a:pt x="101" y="63"/>
                          <a:pt x="109" y="67"/>
                        </a:cubicBezTo>
                        <a:cubicBezTo>
                          <a:pt x="110" y="68"/>
                          <a:pt x="111" y="68"/>
                          <a:pt x="110" y="69"/>
                        </a:cubicBezTo>
                        <a:cubicBezTo>
                          <a:pt x="109" y="73"/>
                          <a:pt x="107" y="77"/>
                          <a:pt x="106" y="81"/>
                        </a:cubicBezTo>
                        <a:cubicBezTo>
                          <a:pt x="106" y="81"/>
                          <a:pt x="105" y="82"/>
                          <a:pt x="104" y="81"/>
                        </a:cubicBezTo>
                        <a:cubicBezTo>
                          <a:pt x="98" y="80"/>
                          <a:pt x="93" y="81"/>
                          <a:pt x="88" y="86"/>
                        </a:cubicBezTo>
                        <a:cubicBezTo>
                          <a:pt x="83" y="90"/>
                          <a:pt x="82" y="96"/>
                          <a:pt x="84" y="102"/>
                        </a:cubicBezTo>
                        <a:cubicBezTo>
                          <a:pt x="85" y="103"/>
                          <a:pt x="85" y="103"/>
                          <a:pt x="84" y="104"/>
                        </a:cubicBezTo>
                        <a:cubicBezTo>
                          <a:pt x="80" y="106"/>
                          <a:pt x="75" y="108"/>
                          <a:pt x="70" y="110"/>
                        </a:cubicBezTo>
                        <a:cubicBezTo>
                          <a:pt x="67" y="103"/>
                          <a:pt x="62" y="99"/>
                          <a:pt x="55" y="99"/>
                        </a:cubicBezTo>
                        <a:cubicBezTo>
                          <a:pt x="48" y="99"/>
                          <a:pt x="43" y="103"/>
                          <a:pt x="40" y="110"/>
                        </a:cubicBezTo>
                        <a:cubicBezTo>
                          <a:pt x="35" y="108"/>
                          <a:pt x="31" y="106"/>
                          <a:pt x="26" y="104"/>
                        </a:cubicBezTo>
                        <a:cubicBezTo>
                          <a:pt x="29" y="97"/>
                          <a:pt x="28" y="91"/>
                          <a:pt x="23" y="86"/>
                        </a:cubicBezTo>
                        <a:cubicBezTo>
                          <a:pt x="18" y="81"/>
                          <a:pt x="12" y="80"/>
                          <a:pt x="5" y="82"/>
                        </a:cubicBezTo>
                        <a:cubicBezTo>
                          <a:pt x="4" y="78"/>
                          <a:pt x="2" y="74"/>
                          <a:pt x="0" y="69"/>
                        </a:cubicBezTo>
                        <a:cubicBezTo>
                          <a:pt x="13" y="64"/>
                          <a:pt x="14" y="46"/>
                          <a:pt x="1" y="39"/>
                        </a:cubicBezTo>
                        <a:close/>
                        <a:moveTo>
                          <a:pt x="55" y="32"/>
                        </a:moveTo>
                        <a:cubicBezTo>
                          <a:pt x="43" y="32"/>
                          <a:pt x="33" y="42"/>
                          <a:pt x="33" y="55"/>
                        </a:cubicBezTo>
                        <a:cubicBezTo>
                          <a:pt x="33" y="67"/>
                          <a:pt x="43" y="77"/>
                          <a:pt x="55" y="77"/>
                        </a:cubicBezTo>
                        <a:cubicBezTo>
                          <a:pt x="68" y="77"/>
                          <a:pt x="78" y="67"/>
                          <a:pt x="78" y="55"/>
                        </a:cubicBezTo>
                        <a:cubicBezTo>
                          <a:pt x="78" y="42"/>
                          <a:pt x="68" y="32"/>
                          <a:pt x="55"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900"/>
                  </a:p>
                </p:txBody>
              </p:sp>
            </p:grpSp>
          </p:grpSp>
        </p:grpSp>
      </p:grpSp>
      <p:sp>
        <p:nvSpPr>
          <p:cNvPr id="109" name="Rectangle 108"/>
          <p:cNvSpPr/>
          <p:nvPr/>
        </p:nvSpPr>
        <p:spPr>
          <a:xfrm>
            <a:off x="2963126" y="3080944"/>
            <a:ext cx="6768209" cy="1281671"/>
          </a:xfrm>
          <a:prstGeom prst="rect">
            <a:avLst/>
          </a:prstGeom>
          <a:solidFill>
            <a:srgbClr val="5563A9"/>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a:t>Swiss Data Science Center</a:t>
            </a:r>
            <a:endParaRPr lang="en-US" sz="2700" dirty="0"/>
          </a:p>
        </p:txBody>
      </p:sp>
      <p:grpSp>
        <p:nvGrpSpPr>
          <p:cNvPr id="47" name="Group 46"/>
          <p:cNvGrpSpPr/>
          <p:nvPr/>
        </p:nvGrpSpPr>
        <p:grpSpPr>
          <a:xfrm>
            <a:off x="3132377" y="1650145"/>
            <a:ext cx="6639673" cy="740470"/>
            <a:chOff x="1893722" y="1678284"/>
            <a:chExt cx="6232469" cy="754115"/>
          </a:xfrm>
        </p:grpSpPr>
        <p:sp>
          <p:nvSpPr>
            <p:cNvPr id="130" name="Rectangle 129"/>
            <p:cNvSpPr/>
            <p:nvPr/>
          </p:nvSpPr>
          <p:spPr>
            <a:xfrm>
              <a:off x="6699711" y="1678284"/>
              <a:ext cx="1426480" cy="754115"/>
            </a:xfrm>
            <a:prstGeom prst="rect">
              <a:avLst/>
            </a:prstGeom>
            <a:solidFill>
              <a:schemeClr val="accent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Intelligent Manufacturing</a:t>
              </a:r>
            </a:p>
          </p:txBody>
        </p:sp>
        <p:sp>
          <p:nvSpPr>
            <p:cNvPr id="127" name="Rectangle 126"/>
            <p:cNvSpPr/>
            <p:nvPr/>
          </p:nvSpPr>
          <p:spPr>
            <a:xfrm>
              <a:off x="1893722" y="1678284"/>
              <a:ext cx="1396414" cy="754114"/>
            </a:xfrm>
            <a:prstGeom prst="rect">
              <a:avLst/>
            </a:prstGeom>
            <a:solidFill>
              <a:schemeClr val="accent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Healthcare</a:t>
              </a:r>
            </a:p>
          </p:txBody>
        </p:sp>
        <p:sp>
          <p:nvSpPr>
            <p:cNvPr id="128" name="Rectangle 127"/>
            <p:cNvSpPr/>
            <p:nvPr/>
          </p:nvSpPr>
          <p:spPr>
            <a:xfrm>
              <a:off x="3497421" y="1678284"/>
              <a:ext cx="1396414" cy="754114"/>
            </a:xfrm>
            <a:prstGeom prst="rect">
              <a:avLst/>
            </a:prstGeom>
            <a:solidFill>
              <a:schemeClr val="accent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Mobility &amp; Public Transportation</a:t>
              </a:r>
            </a:p>
          </p:txBody>
        </p:sp>
        <p:sp>
          <p:nvSpPr>
            <p:cNvPr id="129" name="Rectangle 128"/>
            <p:cNvSpPr/>
            <p:nvPr/>
          </p:nvSpPr>
          <p:spPr>
            <a:xfrm>
              <a:off x="5101120" y="1678284"/>
              <a:ext cx="1396415" cy="754114"/>
            </a:xfrm>
            <a:prstGeom prst="rect">
              <a:avLst/>
            </a:prstGeom>
            <a:solidFill>
              <a:schemeClr val="accent5"/>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Investment Banking &amp; Finance</a:t>
              </a:r>
            </a:p>
          </p:txBody>
        </p:sp>
      </p:grpSp>
      <p:grpSp>
        <p:nvGrpSpPr>
          <p:cNvPr id="53" name="Group 52"/>
          <p:cNvGrpSpPr/>
          <p:nvPr/>
        </p:nvGrpSpPr>
        <p:grpSpPr>
          <a:xfrm>
            <a:off x="5649036" y="5381737"/>
            <a:ext cx="599920" cy="48598"/>
            <a:chOff x="3885364" y="5402056"/>
            <a:chExt cx="563127" cy="49493"/>
          </a:xfrm>
        </p:grpSpPr>
        <p:sp>
          <p:nvSpPr>
            <p:cNvPr id="52" name="Oval 51"/>
            <p:cNvSpPr/>
            <p:nvPr/>
          </p:nvSpPr>
          <p:spPr>
            <a:xfrm>
              <a:off x="3885364" y="5405830"/>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24" name="Oval 123"/>
            <p:cNvSpPr/>
            <p:nvPr/>
          </p:nvSpPr>
          <p:spPr>
            <a:xfrm>
              <a:off x="4145642" y="5402056"/>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25" name="Oval 124"/>
            <p:cNvSpPr/>
            <p:nvPr/>
          </p:nvSpPr>
          <p:spPr>
            <a:xfrm>
              <a:off x="4402772" y="5404170"/>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grpSp>
      <p:sp>
        <p:nvSpPr>
          <p:cNvPr id="119" name="TextBox 118">
            <a:extLst>
              <a:ext uri="{FF2B5EF4-FFF2-40B4-BE49-F238E27FC236}">
                <a16:creationId xmlns:a16="http://schemas.microsoft.com/office/drawing/2014/main" id="{0EDF7570-5F01-EA4F-A135-BD343A506DAE}"/>
              </a:ext>
            </a:extLst>
          </p:cNvPr>
          <p:cNvSpPr txBox="1"/>
          <p:nvPr/>
        </p:nvSpPr>
        <p:spPr>
          <a:xfrm>
            <a:off x="2425287" y="180549"/>
            <a:ext cx="7341543"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A key actor in a complex ecosystem</a:t>
            </a:r>
            <a:endParaRPr lang="id-ID" sz="4000" b="1" dirty="0">
              <a:solidFill>
                <a:schemeClr val="tx2"/>
              </a:solidFill>
              <a:latin typeface="+mj-lt"/>
              <a:ea typeface="Lato" charset="0"/>
              <a:cs typeface="Lato" charset="0"/>
            </a:endParaRPr>
          </a:p>
        </p:txBody>
      </p:sp>
      <p:sp>
        <p:nvSpPr>
          <p:cNvPr id="121" name="Rectangle 120">
            <a:extLst>
              <a:ext uri="{FF2B5EF4-FFF2-40B4-BE49-F238E27FC236}">
                <a16:creationId xmlns:a16="http://schemas.microsoft.com/office/drawing/2014/main" id="{E9D5DDB7-8445-D24B-90D4-FF55AE0EB145}"/>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467404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500"/>
                                        <p:tgtEl>
                                          <p:spTgt spid="47"/>
                                        </p:tgtEl>
                                      </p:cBhvr>
                                    </p:animEffect>
                                  </p:childTnLst>
                                </p:cTn>
                              </p:par>
                              <p:par>
                                <p:cTn id="21" presetID="9"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dissolv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dissolv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dissolve">
                                      <p:cBhvr>
                                        <p:cTn id="4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2589734" y="2648669"/>
            <a:ext cx="7031669" cy="1000274"/>
          </a:xfrm>
          <a:prstGeom prst="rect">
            <a:avLst/>
          </a:prstGeom>
          <a:noFill/>
        </p:spPr>
        <p:txBody>
          <a:bodyPr wrap="none" rtlCol="0">
            <a:spAutoFit/>
          </a:bodyPr>
          <a:lstStyle/>
          <a:p>
            <a:pPr algn="ctr"/>
            <a:r>
              <a:rPr lang="en-US" sz="5900" dirty="0">
                <a:solidFill>
                  <a:schemeClr val="bg1"/>
                </a:solidFill>
                <a:latin typeface="+mj-lt"/>
                <a:ea typeface="Lato Bold" charset="0"/>
                <a:cs typeface="Lato Bold" charset="0"/>
              </a:rPr>
              <a:t>An overview of our lab</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27468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4">
            <a:extLst>
              <a:ext uri="{FF2B5EF4-FFF2-40B4-BE49-F238E27FC236}">
                <a16:creationId xmlns:a16="http://schemas.microsoft.com/office/drawing/2014/main" id="{1C23E66A-C1C1-134C-A1B7-04E680BCBE73}"/>
              </a:ext>
            </a:extLst>
          </p:cNvPr>
          <p:cNvSpPr>
            <a:spLocks noGrp="1"/>
          </p:cNvSpPr>
          <p:nvPr>
            <p:ph idx="4294967295"/>
          </p:nvPr>
        </p:nvSpPr>
        <p:spPr>
          <a:xfrm>
            <a:off x="588578" y="1176338"/>
            <a:ext cx="9927021" cy="5046662"/>
          </a:xfrm>
        </p:spPr>
        <p:txBody>
          <a:bodyPr>
            <a:noAutofit/>
          </a:bodyPr>
          <a:lstStyle/>
          <a:p>
            <a:r>
              <a:rPr lang="en-US" sz="3200" dirty="0"/>
              <a:t>Python &amp; Anaconda</a:t>
            </a:r>
          </a:p>
          <a:p>
            <a:r>
              <a:rPr lang="en-US" sz="3200" dirty="0" err="1"/>
              <a:t>Jupyter</a:t>
            </a:r>
            <a:r>
              <a:rPr lang="en-US" sz="3200" dirty="0"/>
              <a:t> Notebooks</a:t>
            </a:r>
          </a:p>
          <a:p>
            <a:r>
              <a:rPr lang="en-US" sz="3200" dirty="0" err="1"/>
              <a:t>Git</a:t>
            </a:r>
            <a:r>
              <a:rPr lang="en-US" sz="3200" dirty="0"/>
              <a:t>(Lab/Hub)</a:t>
            </a:r>
          </a:p>
          <a:p>
            <a:r>
              <a:rPr lang="en-US" sz="3200" dirty="0"/>
              <a:t>Docker containers</a:t>
            </a:r>
          </a:p>
          <a:p>
            <a:r>
              <a:rPr lang="en-US" sz="3200" dirty="0" err="1"/>
              <a:t>Kaggle</a:t>
            </a:r>
            <a:endParaRPr lang="en-US" sz="3200" dirty="0"/>
          </a:p>
          <a:p>
            <a:endParaRPr lang="en-US" sz="3200" dirty="0">
              <a:solidFill>
                <a:schemeClr val="tx1"/>
              </a:solidFill>
            </a:endParaRPr>
          </a:p>
          <a:p>
            <a:endParaRPr lang="en-US" dirty="0"/>
          </a:p>
        </p:txBody>
      </p:sp>
      <p:pic>
        <p:nvPicPr>
          <p:cNvPr id="6" name="Picture 5">
            <a:extLst>
              <a:ext uri="{FF2B5EF4-FFF2-40B4-BE49-F238E27FC236}">
                <a16:creationId xmlns:a16="http://schemas.microsoft.com/office/drawing/2014/main" id="{F78EB00F-8924-0A40-9F86-D9A64B4DB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5233" y="1362899"/>
            <a:ext cx="5366767" cy="3893195"/>
          </a:xfrm>
          <a:prstGeom prst="rect">
            <a:avLst/>
          </a:prstGeom>
        </p:spPr>
      </p:pic>
      <p:pic>
        <p:nvPicPr>
          <p:cNvPr id="1030" name="Picture 6" descr="python-developers b02fb">
            <a:extLst>
              <a:ext uri="{FF2B5EF4-FFF2-40B4-BE49-F238E27FC236}">
                <a16:creationId xmlns:a16="http://schemas.microsoft.com/office/drawing/2014/main" id="{F2E5E57A-8419-F04B-AB4F-F25A0A8462F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49545" y="1282338"/>
            <a:ext cx="2260600" cy="1240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docker&quot;">
            <a:extLst>
              <a:ext uri="{FF2B5EF4-FFF2-40B4-BE49-F238E27FC236}">
                <a16:creationId xmlns:a16="http://schemas.microsoft.com/office/drawing/2014/main" id="{5E385E3F-6779-814C-8C83-BE295C7CE0F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62163" y="3816991"/>
            <a:ext cx="1665837" cy="14229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git&quot;">
            <a:extLst>
              <a:ext uri="{FF2B5EF4-FFF2-40B4-BE49-F238E27FC236}">
                <a16:creationId xmlns:a16="http://schemas.microsoft.com/office/drawing/2014/main" id="{8A5A7532-6195-3E43-AA1A-976F2A11531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10319" y="2952784"/>
            <a:ext cx="1369526" cy="5727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ésultat de recherche d'images pour &quot;kaggle&quot;">
            <a:extLst>
              <a:ext uri="{FF2B5EF4-FFF2-40B4-BE49-F238E27FC236}">
                <a16:creationId xmlns:a16="http://schemas.microsoft.com/office/drawing/2014/main" id="{30F28BB8-BE88-B54C-BC60-F514DD3C8A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82712" y="5442655"/>
            <a:ext cx="2076773" cy="7441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ésultat de recherche d'images pour &quot;anaconda python&quot;">
            <a:extLst>
              <a:ext uri="{FF2B5EF4-FFF2-40B4-BE49-F238E27FC236}">
                <a16:creationId xmlns:a16="http://schemas.microsoft.com/office/drawing/2014/main" id="{CDC7A254-649D-4D4C-903C-4F33CEF7C9E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359458" y="180549"/>
            <a:ext cx="2120684" cy="10603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11C9CD-9977-E74C-B5CE-ADD6DF568911}"/>
              </a:ext>
            </a:extLst>
          </p:cNvPr>
          <p:cNvSpPr txBox="1"/>
          <p:nvPr/>
        </p:nvSpPr>
        <p:spPr>
          <a:xfrm>
            <a:off x="4808083" y="180549"/>
            <a:ext cx="2575880"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Instant quiz</a:t>
            </a:r>
            <a:endParaRPr lang="id-ID" sz="4000" b="1" dirty="0">
              <a:solidFill>
                <a:schemeClr val="tx2"/>
              </a:solidFill>
              <a:latin typeface="+mj-lt"/>
              <a:ea typeface="Lato" charset="0"/>
              <a:cs typeface="Lato" charset="0"/>
            </a:endParaRPr>
          </a:p>
        </p:txBody>
      </p:sp>
      <p:sp>
        <p:nvSpPr>
          <p:cNvPr id="12" name="Rectangle 11">
            <a:extLst>
              <a:ext uri="{FF2B5EF4-FFF2-40B4-BE49-F238E27FC236}">
                <a16:creationId xmlns:a16="http://schemas.microsoft.com/office/drawing/2014/main" id="{ACDA41CE-F311-CB44-94FF-04CEFE0056D7}"/>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40582786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887413" y="1333500"/>
            <a:ext cx="11304587" cy="4604845"/>
          </a:xfrm>
        </p:spPr>
        <p:txBody>
          <a:bodyPr>
            <a:normAutofit/>
          </a:bodyPr>
          <a:lstStyle/>
          <a:p>
            <a:pPr marL="457200" indent="-457200">
              <a:buFont typeface="+mj-lt"/>
              <a:buAutoNum type="arabicPeriod"/>
            </a:pPr>
            <a:r>
              <a:rPr lang="en-US" sz="3200" dirty="0"/>
              <a:t>Crash-course in Python for data scientists (</a:t>
            </a:r>
            <a:r>
              <a:rPr lang="en-US" sz="3200" b="1" dirty="0"/>
              <a:t>4 weeks</a:t>
            </a:r>
            <a:r>
              <a:rPr lang="en-US" sz="3200" dirty="0"/>
              <a:t>)</a:t>
            </a:r>
          </a:p>
          <a:p>
            <a:pPr marL="457200" indent="-457200">
              <a:buFont typeface="+mj-lt"/>
              <a:buAutoNum type="arabicPeriod"/>
            </a:pPr>
            <a:r>
              <a:rPr lang="en-US" sz="3200" dirty="0"/>
              <a:t>Distributed computing with a Hadoop Distribution (</a:t>
            </a:r>
            <a:r>
              <a:rPr lang="en-US" sz="3200" b="1" dirty="0"/>
              <a:t>2 weeks</a:t>
            </a:r>
            <a:r>
              <a:rPr lang="en-US" sz="3200" dirty="0"/>
              <a:t>)</a:t>
            </a:r>
          </a:p>
          <a:p>
            <a:pPr marL="457200" indent="-457200">
              <a:buFont typeface="+mj-lt"/>
              <a:buAutoNum type="arabicPeriod"/>
            </a:pPr>
            <a:r>
              <a:rPr lang="en-US" sz="3200" dirty="0"/>
              <a:t>Distributed processing with Apache Spark (</a:t>
            </a:r>
            <a:r>
              <a:rPr lang="en-US" sz="3200" b="1" dirty="0"/>
              <a:t>3 weeks</a:t>
            </a:r>
            <a:r>
              <a:rPr lang="en-US" sz="3200" dirty="0"/>
              <a:t>)</a:t>
            </a:r>
          </a:p>
          <a:p>
            <a:pPr marL="457200" indent="-457200">
              <a:buFont typeface="+mj-lt"/>
              <a:buAutoNum type="arabicPeriod"/>
            </a:pPr>
            <a:r>
              <a:rPr lang="en-US" sz="3200" dirty="0"/>
              <a:t>Real-time data acquisition and processing (</a:t>
            </a:r>
            <a:r>
              <a:rPr lang="en-US" sz="3200" b="1" dirty="0"/>
              <a:t>2 weeks</a:t>
            </a:r>
            <a:r>
              <a:rPr lang="en-US" sz="3200" dirty="0"/>
              <a:t>)</a:t>
            </a:r>
          </a:p>
          <a:p>
            <a:pPr marL="0" indent="0">
              <a:buNone/>
            </a:pPr>
            <a:endParaRPr lang="en-US" sz="3200" dirty="0"/>
          </a:p>
          <a:p>
            <a:r>
              <a:rPr lang="en-US" sz="2800" dirty="0"/>
              <a:t>Data science as a journey!</a:t>
            </a:r>
          </a:p>
          <a:p>
            <a:r>
              <a:rPr lang="en-US" sz="2800" dirty="0"/>
              <a:t>Very hands-on and practical</a:t>
            </a:r>
          </a:p>
          <a:p>
            <a:r>
              <a:rPr lang="en-US" sz="2800" dirty="0"/>
              <a:t>3+ instructors for every lab</a:t>
            </a:r>
            <a:endParaRPr lang="en-US" sz="3200" dirty="0"/>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
        <p:nvSpPr>
          <p:cNvPr id="7" name="TextBox 6">
            <a:extLst>
              <a:ext uri="{FF2B5EF4-FFF2-40B4-BE49-F238E27FC236}">
                <a16:creationId xmlns:a16="http://schemas.microsoft.com/office/drawing/2014/main" id="{76ED47B0-315A-C644-80E9-86560D2EC7AF}"/>
              </a:ext>
            </a:extLst>
          </p:cNvPr>
          <p:cNvSpPr txBox="1"/>
          <p:nvPr/>
        </p:nvSpPr>
        <p:spPr>
          <a:xfrm>
            <a:off x="3367395" y="180549"/>
            <a:ext cx="5457310"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4+1 Modules in 14 weeks</a:t>
            </a:r>
            <a:endParaRPr lang="id-ID" sz="4000" b="1" dirty="0">
              <a:solidFill>
                <a:schemeClr val="tx2"/>
              </a:solidFill>
              <a:latin typeface="+mj-lt"/>
              <a:ea typeface="Lato" charset="0"/>
              <a:cs typeface="Lato" charset="0"/>
            </a:endParaRPr>
          </a:p>
        </p:txBody>
      </p:sp>
      <p:sp>
        <p:nvSpPr>
          <p:cNvPr id="8" name="Rectangle 7">
            <a:extLst>
              <a:ext uri="{FF2B5EF4-FFF2-40B4-BE49-F238E27FC236}">
                <a16:creationId xmlns:a16="http://schemas.microsoft.com/office/drawing/2014/main" id="{FDBB51D8-E066-914F-B2D0-958ECDA5DD3D}"/>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cxnSp>
        <p:nvCxnSpPr>
          <p:cNvPr id="5" name="Straight Arrow Connector 4">
            <a:extLst>
              <a:ext uri="{FF2B5EF4-FFF2-40B4-BE49-F238E27FC236}">
                <a16:creationId xmlns:a16="http://schemas.microsoft.com/office/drawing/2014/main" id="{982977F5-548F-C840-890D-10C4F85F4A59}"/>
              </a:ext>
            </a:extLst>
          </p:cNvPr>
          <p:cNvCxnSpPr>
            <a:cxnSpLocks/>
          </p:cNvCxnSpPr>
          <p:nvPr/>
        </p:nvCxnSpPr>
        <p:spPr>
          <a:xfrm>
            <a:off x="746234" y="1408386"/>
            <a:ext cx="0" cy="2439714"/>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6670A11-3D56-2345-9232-C191D2AEE434}"/>
              </a:ext>
            </a:extLst>
          </p:cNvPr>
          <p:cNvSpPr/>
          <p:nvPr/>
        </p:nvSpPr>
        <p:spPr>
          <a:xfrm rot="16200000">
            <a:off x="-1032835" y="2378723"/>
            <a:ext cx="3016852" cy="461665"/>
          </a:xfrm>
          <a:prstGeom prst="rect">
            <a:avLst/>
          </a:prstGeom>
        </p:spPr>
        <p:txBody>
          <a:bodyPr wrap="none">
            <a:spAutoFit/>
          </a:bodyPr>
          <a:lstStyle/>
          <a:p>
            <a:r>
              <a:rPr lang="en-US" sz="2400" dirty="0"/>
              <a:t>Final project (</a:t>
            </a:r>
            <a:r>
              <a:rPr lang="en-US" sz="2400" b="1" dirty="0"/>
              <a:t>3 weeks</a:t>
            </a:r>
            <a:r>
              <a:rPr lang="en-US" sz="2400" dirty="0"/>
              <a:t>)</a:t>
            </a:r>
          </a:p>
        </p:txBody>
      </p:sp>
    </p:spTree>
    <p:extLst>
      <p:ext uri="{BB962C8B-B14F-4D97-AF65-F5344CB8AC3E}">
        <p14:creationId xmlns:p14="http://schemas.microsoft.com/office/powerpoint/2010/main" val="31226104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768690" y="1337278"/>
            <a:ext cx="11304587" cy="4527495"/>
          </a:xfrm>
        </p:spPr>
        <p:txBody>
          <a:bodyPr>
            <a:normAutofit/>
          </a:bodyPr>
          <a:lstStyle/>
          <a:p>
            <a:r>
              <a:rPr lang="en-US" sz="3600" dirty="0"/>
              <a:t>60% continuous assessment during the semester</a:t>
            </a:r>
          </a:p>
          <a:p>
            <a:pPr lvl="1"/>
            <a:r>
              <a:rPr lang="en-US" sz="3200" dirty="0"/>
              <a:t>One project per module (last week)</a:t>
            </a:r>
          </a:p>
          <a:p>
            <a:pPr lvl="1"/>
            <a:r>
              <a:rPr lang="en-US" sz="3200" dirty="0"/>
              <a:t>Groups of 3 students</a:t>
            </a:r>
          </a:p>
          <a:p>
            <a:pPr lvl="1"/>
            <a:r>
              <a:rPr lang="en-US" sz="3200" dirty="0"/>
              <a:t>Projects graded within 2 weeks</a:t>
            </a:r>
          </a:p>
          <a:p>
            <a:endParaRPr lang="en-US" sz="1200" dirty="0"/>
          </a:p>
          <a:p>
            <a:endParaRPr lang="en-US" sz="1200" dirty="0"/>
          </a:p>
          <a:p>
            <a:r>
              <a:rPr lang="en-US" sz="3600" dirty="0"/>
              <a:t>40% final project</a:t>
            </a:r>
          </a:p>
          <a:p>
            <a:pPr lvl="1"/>
            <a:r>
              <a:rPr lang="en-US" sz="3200" dirty="0"/>
              <a:t>3-week project in the classroom</a:t>
            </a:r>
          </a:p>
          <a:p>
            <a:pPr lvl="1"/>
            <a:r>
              <a:rPr lang="en-US" sz="3200" dirty="0"/>
              <a:t>Groups of 4+ students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
        <p:nvSpPr>
          <p:cNvPr id="7" name="TextBox 6">
            <a:extLst>
              <a:ext uri="{FF2B5EF4-FFF2-40B4-BE49-F238E27FC236}">
                <a16:creationId xmlns:a16="http://schemas.microsoft.com/office/drawing/2014/main" id="{D8E0BA5E-81FB-3841-AAD9-D62575B3A6B0}"/>
              </a:ext>
            </a:extLst>
          </p:cNvPr>
          <p:cNvSpPr txBox="1"/>
          <p:nvPr/>
        </p:nvSpPr>
        <p:spPr>
          <a:xfrm>
            <a:off x="4793107" y="180549"/>
            <a:ext cx="260588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Assessment</a:t>
            </a:r>
            <a:endParaRPr lang="id-ID" sz="4000" b="1" dirty="0">
              <a:solidFill>
                <a:schemeClr val="tx2"/>
              </a:solidFill>
              <a:latin typeface="+mj-lt"/>
              <a:ea typeface="Lato" charset="0"/>
              <a:cs typeface="Lato" charset="0"/>
            </a:endParaRPr>
          </a:p>
        </p:txBody>
      </p:sp>
      <p:sp>
        <p:nvSpPr>
          <p:cNvPr id="8" name="Rectangle 7">
            <a:extLst>
              <a:ext uri="{FF2B5EF4-FFF2-40B4-BE49-F238E27FC236}">
                <a16:creationId xmlns:a16="http://schemas.microsoft.com/office/drawing/2014/main" id="{2812D0A6-BF46-5E44-B31E-8436BC278DD8}"/>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2635248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887413" y="1347788"/>
            <a:ext cx="10095897" cy="4829175"/>
          </a:xfrm>
        </p:spPr>
        <p:txBody>
          <a:bodyPr>
            <a:normAutofit/>
          </a:bodyPr>
          <a:lstStyle/>
          <a:p>
            <a:r>
              <a:rPr lang="en-US" sz="3600" dirty="0"/>
              <a:t>Please bring your own laptop!</a:t>
            </a:r>
          </a:p>
          <a:p>
            <a:pPr marL="0" indent="0">
              <a:buNone/>
            </a:pPr>
            <a:endParaRPr lang="en-US" sz="1100" dirty="0"/>
          </a:p>
          <a:p>
            <a:r>
              <a:rPr lang="en-US" sz="3600" dirty="0"/>
              <a:t>Hadoop Cluster from week 5</a:t>
            </a:r>
          </a:p>
          <a:p>
            <a:pPr lvl="1"/>
            <a:r>
              <a:rPr lang="en-US" sz="3200" dirty="0"/>
              <a:t>Hortonworks Data Platform</a:t>
            </a:r>
          </a:p>
          <a:p>
            <a:pPr lvl="1"/>
            <a:r>
              <a:rPr lang="en-US" sz="3200" dirty="0"/>
              <a:t>IC Cluster of 16+ servers</a:t>
            </a:r>
          </a:p>
          <a:p>
            <a:pPr lvl="1"/>
            <a:endParaRPr lang="en-US" sz="3200" dirty="0"/>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
        <p:nvSpPr>
          <p:cNvPr id="7" name="TextBox 6">
            <a:extLst>
              <a:ext uri="{FF2B5EF4-FFF2-40B4-BE49-F238E27FC236}">
                <a16:creationId xmlns:a16="http://schemas.microsoft.com/office/drawing/2014/main" id="{79FAF209-575F-FC43-A4AE-1ED4B940A63B}"/>
              </a:ext>
            </a:extLst>
          </p:cNvPr>
          <p:cNvSpPr txBox="1"/>
          <p:nvPr/>
        </p:nvSpPr>
        <p:spPr>
          <a:xfrm>
            <a:off x="2683747" y="180549"/>
            <a:ext cx="6824607"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Hardware / Software Resources</a:t>
            </a:r>
            <a:endParaRPr lang="id-ID" sz="4000" b="1" dirty="0">
              <a:solidFill>
                <a:schemeClr val="tx2"/>
              </a:solidFill>
              <a:latin typeface="+mj-lt"/>
              <a:ea typeface="Lato" charset="0"/>
              <a:cs typeface="Lato" charset="0"/>
            </a:endParaRPr>
          </a:p>
        </p:txBody>
      </p:sp>
      <p:sp>
        <p:nvSpPr>
          <p:cNvPr id="8" name="Rectangle 7">
            <a:extLst>
              <a:ext uri="{FF2B5EF4-FFF2-40B4-BE49-F238E27FC236}">
                <a16:creationId xmlns:a16="http://schemas.microsoft.com/office/drawing/2014/main" id="{D3A59A35-641F-7247-8025-C941992D4D29}"/>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136987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ADA7C7B-3165-904A-9984-87B2FFC174B3}"/>
              </a:ext>
            </a:extLst>
          </p:cNvPr>
          <p:cNvSpPr txBox="1"/>
          <p:nvPr/>
        </p:nvSpPr>
        <p:spPr>
          <a:xfrm>
            <a:off x="5156674" y="180549"/>
            <a:ext cx="1878701"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Logistics</a:t>
            </a:r>
            <a:endParaRPr lang="id-ID" sz="4000" b="1" dirty="0">
              <a:solidFill>
                <a:schemeClr val="tx2"/>
              </a:solidFill>
              <a:latin typeface="+mj-lt"/>
              <a:ea typeface="Lato" charset="0"/>
              <a:cs typeface="Lato" charset="0"/>
            </a:endParaRPr>
          </a:p>
        </p:txBody>
      </p:sp>
      <p:sp>
        <p:nvSpPr>
          <p:cNvPr id="45" name="Rectangle 44">
            <a:extLst>
              <a:ext uri="{FF2B5EF4-FFF2-40B4-BE49-F238E27FC236}">
                <a16:creationId xmlns:a16="http://schemas.microsoft.com/office/drawing/2014/main" id="{33052A73-1C2C-664E-A522-820D4282C98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
        <p:nvSpPr>
          <p:cNvPr id="26" name="Content Placeholder 4">
            <a:extLst>
              <a:ext uri="{FF2B5EF4-FFF2-40B4-BE49-F238E27FC236}">
                <a16:creationId xmlns:a16="http://schemas.microsoft.com/office/drawing/2014/main" id="{C8B17463-A060-0A47-AC95-624EC2E19A67}"/>
              </a:ext>
            </a:extLst>
          </p:cNvPr>
          <p:cNvSpPr txBox="1">
            <a:spLocks/>
          </p:cNvSpPr>
          <p:nvPr/>
        </p:nvSpPr>
        <p:spPr>
          <a:xfrm>
            <a:off x="588578" y="1176338"/>
            <a:ext cx="9927021" cy="5046662"/>
          </a:xfrm>
          <a:prstGeom prst="rect">
            <a:avLst/>
          </a:prstGeom>
        </p:spPr>
        <p:txBody>
          <a:bodyPr vert="horz" lIns="182843" tIns="91422" rIns="182843" bIns="91422" rtlCol="0">
            <a:noAutofit/>
          </a:bodyPr>
          <a:lst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Lab on Wednesday’s 13:00 – 16:00 in INF 01</a:t>
            </a:r>
          </a:p>
          <a:p>
            <a:r>
              <a:rPr lang="en-US" sz="3200" dirty="0"/>
              <a:t>Lab’s </a:t>
            </a:r>
            <a:r>
              <a:rPr lang="en-US" sz="3200" dirty="0" err="1"/>
              <a:t>github</a:t>
            </a:r>
            <a:r>
              <a:rPr lang="en-US" sz="3200" dirty="0"/>
              <a:t>: </a:t>
            </a:r>
            <a:r>
              <a:rPr lang="en-US" sz="3200" dirty="0">
                <a:hlinkClick r:id="rId3"/>
              </a:rPr>
              <a:t>https://dslab2019.github.io/</a:t>
            </a:r>
            <a:r>
              <a:rPr lang="en-US" sz="3200" dirty="0"/>
              <a:t> </a:t>
            </a:r>
          </a:p>
          <a:p>
            <a:r>
              <a:rPr lang="en-US" sz="3200" dirty="0"/>
              <a:t>Office hours TBD</a:t>
            </a:r>
          </a:p>
          <a:p>
            <a:r>
              <a:rPr lang="en-US" sz="3200" dirty="0" err="1"/>
              <a:t>Mattermost</a:t>
            </a:r>
            <a:r>
              <a:rPr lang="en-US" sz="3200" dirty="0"/>
              <a:t> - ?</a:t>
            </a:r>
          </a:p>
        </p:txBody>
      </p:sp>
    </p:spTree>
    <p:extLst>
      <p:ext uri="{BB962C8B-B14F-4D97-AF65-F5344CB8AC3E}">
        <p14:creationId xmlns:p14="http://schemas.microsoft.com/office/powerpoint/2010/main" val="1910816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887413" y="1187671"/>
            <a:ext cx="11304587" cy="4971393"/>
          </a:xfrm>
        </p:spPr>
        <p:txBody>
          <a:bodyPr>
            <a:normAutofit/>
          </a:bodyPr>
          <a:lstStyle/>
          <a:p>
            <a:r>
              <a:rPr lang="en-US" sz="2800" dirty="0"/>
              <a:t>Week #1</a:t>
            </a:r>
          </a:p>
          <a:p>
            <a:pPr lvl="1"/>
            <a:r>
              <a:rPr lang="en-US" sz="2400" dirty="0" err="1"/>
              <a:t>Jupyter</a:t>
            </a:r>
            <a:r>
              <a:rPr lang="en-US" sz="2400" dirty="0"/>
              <a:t> Notebooks</a:t>
            </a:r>
          </a:p>
          <a:p>
            <a:pPr lvl="1"/>
            <a:r>
              <a:rPr lang="en-US" sz="2400" dirty="0"/>
              <a:t>Python 3.x</a:t>
            </a:r>
          </a:p>
          <a:p>
            <a:endParaRPr lang="en-US" sz="200" dirty="0"/>
          </a:p>
          <a:p>
            <a:r>
              <a:rPr lang="en-US" sz="2800" dirty="0"/>
              <a:t>Week #2</a:t>
            </a:r>
          </a:p>
          <a:p>
            <a:pPr lvl="1"/>
            <a:r>
              <a:rPr lang="en-US" sz="2400" dirty="0" err="1"/>
              <a:t>NumPy</a:t>
            </a:r>
            <a:r>
              <a:rPr lang="en-US" sz="2400" dirty="0"/>
              <a:t>, Pandas, </a:t>
            </a:r>
            <a:r>
              <a:rPr lang="en-US" sz="2400" dirty="0" err="1"/>
              <a:t>Matplotlib</a:t>
            </a:r>
            <a:r>
              <a:rPr lang="en-US" sz="2400" dirty="0"/>
              <a:t>, </a:t>
            </a:r>
            <a:r>
              <a:rPr lang="en-US" sz="2400" dirty="0" err="1"/>
              <a:t>Scikit</a:t>
            </a:r>
            <a:r>
              <a:rPr lang="en-US" sz="2400" dirty="0"/>
              <a:t>-Learn</a:t>
            </a:r>
          </a:p>
          <a:p>
            <a:endParaRPr lang="en-US" sz="200" dirty="0"/>
          </a:p>
          <a:p>
            <a:r>
              <a:rPr lang="en-US" sz="2800" dirty="0"/>
              <a:t>Week #3</a:t>
            </a:r>
          </a:p>
          <a:p>
            <a:pPr lvl="1"/>
            <a:r>
              <a:rPr lang="en-US" sz="2400" dirty="0" err="1"/>
              <a:t>Git</a:t>
            </a:r>
            <a:r>
              <a:rPr lang="en-US" sz="2400" dirty="0"/>
              <a:t>, Docker, </a:t>
            </a:r>
            <a:r>
              <a:rPr lang="en-US" sz="2400" dirty="0" err="1"/>
              <a:t>Kaggle</a:t>
            </a:r>
            <a:endParaRPr lang="en-US" sz="2400" dirty="0"/>
          </a:p>
          <a:p>
            <a:endParaRPr lang="en-US" sz="200" dirty="0"/>
          </a:p>
          <a:p>
            <a:r>
              <a:rPr lang="en-US" sz="2800" dirty="0"/>
              <a:t>Week #4</a:t>
            </a:r>
          </a:p>
          <a:p>
            <a:pPr lvl="1"/>
            <a:r>
              <a:rPr lang="en-US" sz="2400" dirty="0"/>
              <a:t>Assessed project</a:t>
            </a:r>
          </a:p>
          <a:p>
            <a:pPr marL="457200" lvl="1" indent="0">
              <a:buNone/>
            </a:pPr>
            <a:r>
              <a:rPr lang="en-US" sz="2400" i="1" dirty="0"/>
              <a:t>	Outlier detection in CO2 signals from </a:t>
            </a:r>
            <a:r>
              <a:rPr lang="en-US" sz="2400" i="1" dirty="0" err="1"/>
              <a:t>geolocalized</a:t>
            </a:r>
            <a:r>
              <a:rPr lang="en-US" sz="2400" i="1" dirty="0"/>
              <a:t> sensors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
        <p:nvSpPr>
          <p:cNvPr id="21" name="TextBox 20">
            <a:extLst>
              <a:ext uri="{FF2B5EF4-FFF2-40B4-BE49-F238E27FC236}">
                <a16:creationId xmlns:a16="http://schemas.microsoft.com/office/drawing/2014/main" id="{6709C1B0-3103-2143-BA4B-3A760761788C}"/>
              </a:ext>
            </a:extLst>
          </p:cNvPr>
          <p:cNvSpPr txBox="1"/>
          <p:nvPr/>
        </p:nvSpPr>
        <p:spPr>
          <a:xfrm>
            <a:off x="518795" y="180549"/>
            <a:ext cx="11154510"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Module 1: </a:t>
            </a:r>
            <a:r>
              <a:rPr lang="en-US" sz="4000" dirty="0">
                <a:solidFill>
                  <a:schemeClr val="tx2"/>
                </a:solidFill>
                <a:latin typeface="+mj-lt"/>
                <a:ea typeface="Lato" charset="0"/>
                <a:cs typeface="Lato" charset="0"/>
              </a:rPr>
              <a:t>Crash-course in Python for data scientists</a:t>
            </a:r>
            <a:endParaRPr lang="id-ID" sz="4000" dirty="0">
              <a:solidFill>
                <a:schemeClr val="tx2"/>
              </a:solidFill>
              <a:latin typeface="+mj-lt"/>
              <a:ea typeface="Lato" charset="0"/>
              <a:cs typeface="Lato" charset="0"/>
            </a:endParaRPr>
          </a:p>
        </p:txBody>
      </p:sp>
      <p:sp>
        <p:nvSpPr>
          <p:cNvPr id="22" name="Rectangle 21">
            <a:extLst>
              <a:ext uri="{FF2B5EF4-FFF2-40B4-BE49-F238E27FC236}">
                <a16:creationId xmlns:a16="http://schemas.microsoft.com/office/drawing/2014/main" id="{44A60A80-8CFA-7F4D-BEF0-4232328EBF9C}"/>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4064332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887413" y="1447800"/>
            <a:ext cx="11304587" cy="4406900"/>
          </a:xfrm>
        </p:spPr>
        <p:txBody>
          <a:bodyPr>
            <a:normAutofit/>
          </a:bodyPr>
          <a:lstStyle/>
          <a:p>
            <a:r>
              <a:rPr lang="en-US" sz="2800" dirty="0"/>
              <a:t>Week #5</a:t>
            </a:r>
          </a:p>
          <a:p>
            <a:pPr lvl="1"/>
            <a:r>
              <a:rPr lang="en-US" sz="2400" dirty="0"/>
              <a:t>Overview bundled components</a:t>
            </a:r>
          </a:p>
          <a:p>
            <a:pPr lvl="1"/>
            <a:r>
              <a:rPr lang="en-US" sz="2400" dirty="0"/>
              <a:t>Configuration best practices &amp; guidelines</a:t>
            </a:r>
          </a:p>
          <a:p>
            <a:endParaRPr lang="en-US" sz="1800" dirty="0"/>
          </a:p>
          <a:p>
            <a:r>
              <a:rPr lang="en-US" sz="2800" dirty="0"/>
              <a:t>Week #6</a:t>
            </a:r>
          </a:p>
          <a:p>
            <a:pPr lvl="1"/>
            <a:r>
              <a:rPr lang="en-US" sz="2400" dirty="0"/>
              <a:t>Loading &amp; querying data with Hadoop</a:t>
            </a:r>
          </a:p>
          <a:p>
            <a:pPr lvl="1"/>
            <a:r>
              <a:rPr lang="en-US" sz="2400" dirty="0"/>
              <a:t>Assessed project</a:t>
            </a:r>
          </a:p>
          <a:p>
            <a:pPr marL="457200" lvl="1" indent="0">
              <a:buNone/>
            </a:pPr>
            <a:r>
              <a:rPr lang="en-US" sz="2400" i="1" dirty="0"/>
              <a:t>	Scaling up to Hadoop cluster</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
        <p:nvSpPr>
          <p:cNvPr id="20" name="TextBox 19">
            <a:extLst>
              <a:ext uri="{FF2B5EF4-FFF2-40B4-BE49-F238E27FC236}">
                <a16:creationId xmlns:a16="http://schemas.microsoft.com/office/drawing/2014/main" id="{ADDC89B5-B6D2-7646-B0E9-49B2DE1C587A}"/>
              </a:ext>
            </a:extLst>
          </p:cNvPr>
          <p:cNvSpPr txBox="1"/>
          <p:nvPr/>
        </p:nvSpPr>
        <p:spPr>
          <a:xfrm>
            <a:off x="1167697" y="180549"/>
            <a:ext cx="9856719"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Module 2: </a:t>
            </a:r>
            <a:r>
              <a:rPr lang="en-US" sz="4000" dirty="0">
                <a:solidFill>
                  <a:schemeClr val="tx2"/>
                </a:solidFill>
                <a:latin typeface="+mj-lt"/>
                <a:ea typeface="Lato" charset="0"/>
                <a:cs typeface="Lato" charset="0"/>
              </a:rPr>
              <a:t>Distributed computing with Hadoop</a:t>
            </a:r>
            <a:endParaRPr lang="id-ID" sz="4000" dirty="0">
              <a:solidFill>
                <a:schemeClr val="tx2"/>
              </a:solidFill>
              <a:latin typeface="+mj-lt"/>
              <a:ea typeface="Lato" charset="0"/>
              <a:cs typeface="Lato" charset="0"/>
            </a:endParaRPr>
          </a:p>
        </p:txBody>
      </p:sp>
      <p:sp>
        <p:nvSpPr>
          <p:cNvPr id="21" name="Rectangle 20">
            <a:extLst>
              <a:ext uri="{FF2B5EF4-FFF2-40B4-BE49-F238E27FC236}">
                <a16:creationId xmlns:a16="http://schemas.microsoft.com/office/drawing/2014/main" id="{BC00DFF9-49C0-E447-86B7-0552A17CFB3C}"/>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9413307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725214" y="1029112"/>
            <a:ext cx="11466786" cy="5381748"/>
          </a:xfrm>
        </p:spPr>
        <p:txBody>
          <a:bodyPr>
            <a:normAutofit lnSpcReduction="10000"/>
          </a:bodyPr>
          <a:lstStyle/>
          <a:p>
            <a:r>
              <a:rPr lang="en-US" sz="2800" dirty="0"/>
              <a:t>Weeks #7</a:t>
            </a:r>
          </a:p>
          <a:p>
            <a:pPr lvl="1"/>
            <a:r>
              <a:rPr lang="en-US" sz="2400" dirty="0"/>
              <a:t>Introduction to distributed computing and the Spark runtime architecture</a:t>
            </a:r>
          </a:p>
          <a:p>
            <a:pPr lvl="1"/>
            <a:r>
              <a:rPr lang="en-US" sz="2400" dirty="0"/>
              <a:t>Learn Python features needed for efficient Spark</a:t>
            </a:r>
          </a:p>
          <a:p>
            <a:pPr lvl="1"/>
            <a:r>
              <a:rPr lang="en-US" sz="2400" dirty="0"/>
              <a:t>Use basic RDD manipulations to construct an N-gram viewer of the Gutenberg book corpus</a:t>
            </a:r>
          </a:p>
          <a:p>
            <a:pPr lvl="1"/>
            <a:r>
              <a:rPr lang="en-US" sz="2400" u="sng" dirty="0"/>
              <a:t>Bonus</a:t>
            </a:r>
            <a:r>
              <a:rPr lang="en-US" sz="2400" dirty="0"/>
              <a:t>: learn to transform data to use the Spark machine learning library</a:t>
            </a:r>
            <a:endParaRPr lang="en-US" sz="200" dirty="0"/>
          </a:p>
          <a:p>
            <a:pPr marL="0" indent="0">
              <a:buNone/>
            </a:pPr>
            <a:endParaRPr lang="en-US" sz="700" dirty="0"/>
          </a:p>
          <a:p>
            <a:r>
              <a:rPr lang="en-US" sz="2800" dirty="0"/>
              <a:t>Week #8</a:t>
            </a:r>
          </a:p>
          <a:p>
            <a:pPr lvl="1"/>
            <a:r>
              <a:rPr lang="en-US" sz="2400" dirty="0"/>
              <a:t>Finish project from past week </a:t>
            </a:r>
          </a:p>
          <a:p>
            <a:pPr lvl="1"/>
            <a:r>
              <a:rPr lang="en-US" sz="2400" dirty="0"/>
              <a:t>Spark </a:t>
            </a:r>
            <a:r>
              <a:rPr lang="en-US" sz="2400" dirty="0" err="1"/>
              <a:t>DataFrames</a:t>
            </a:r>
            <a:endParaRPr lang="en-US" sz="200" dirty="0"/>
          </a:p>
          <a:p>
            <a:pPr marL="0" indent="0">
              <a:buNone/>
            </a:pPr>
            <a:endParaRPr lang="en-US" sz="700" dirty="0"/>
          </a:p>
          <a:p>
            <a:r>
              <a:rPr lang="en-US" sz="2800" dirty="0"/>
              <a:t>Week #9</a:t>
            </a:r>
          </a:p>
          <a:p>
            <a:pPr lvl="1"/>
            <a:r>
              <a:rPr lang="en-US" sz="2400" dirty="0"/>
              <a:t>Assessed project</a:t>
            </a:r>
          </a:p>
          <a:p>
            <a:pPr marL="457200" lvl="1" indent="0">
              <a:buNone/>
            </a:pPr>
            <a:r>
              <a:rPr lang="en-US" sz="2400" i="1" dirty="0"/>
              <a:t>	Use </a:t>
            </a:r>
            <a:r>
              <a:rPr lang="en-US" sz="2400" i="1" dirty="0" err="1"/>
              <a:t>DataFrames</a:t>
            </a:r>
            <a:r>
              <a:rPr lang="en-US" sz="2400" i="1" dirty="0"/>
              <a:t> for mining a Twitter archive</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
        <p:nvSpPr>
          <p:cNvPr id="13" name="TextBox 12">
            <a:extLst>
              <a:ext uri="{FF2B5EF4-FFF2-40B4-BE49-F238E27FC236}">
                <a16:creationId xmlns:a16="http://schemas.microsoft.com/office/drawing/2014/main" id="{7368001A-7384-6C47-9DE1-3DCCA773ED97}"/>
              </a:ext>
            </a:extLst>
          </p:cNvPr>
          <p:cNvSpPr txBox="1"/>
          <p:nvPr/>
        </p:nvSpPr>
        <p:spPr>
          <a:xfrm>
            <a:off x="585430" y="180549"/>
            <a:ext cx="11021269"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Module 3: </a:t>
            </a:r>
            <a:r>
              <a:rPr lang="en-US" sz="4000" dirty="0">
                <a:solidFill>
                  <a:schemeClr val="tx2"/>
                </a:solidFill>
                <a:latin typeface="+mj-lt"/>
                <a:ea typeface="Lato" charset="0"/>
                <a:cs typeface="Lato" charset="0"/>
              </a:rPr>
              <a:t>Distributed processing with Apache Spark</a:t>
            </a:r>
            <a:endParaRPr lang="id-ID" sz="4000" dirty="0">
              <a:solidFill>
                <a:schemeClr val="tx2"/>
              </a:solidFill>
              <a:latin typeface="+mj-lt"/>
              <a:ea typeface="Lato" charset="0"/>
              <a:cs typeface="Lato" charset="0"/>
            </a:endParaRPr>
          </a:p>
        </p:txBody>
      </p:sp>
      <p:sp>
        <p:nvSpPr>
          <p:cNvPr id="17" name="Rectangle 16">
            <a:extLst>
              <a:ext uri="{FF2B5EF4-FFF2-40B4-BE49-F238E27FC236}">
                <a16:creationId xmlns:a16="http://schemas.microsoft.com/office/drawing/2014/main" id="{23F74327-9495-4D49-A27D-7940EFA2DFA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2091710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887413" y="1752601"/>
            <a:ext cx="9118435" cy="3723290"/>
          </a:xfrm>
        </p:spPr>
        <p:txBody>
          <a:bodyPr>
            <a:normAutofit/>
          </a:bodyPr>
          <a:lstStyle/>
          <a:p>
            <a:r>
              <a:rPr lang="en-US" sz="2800" dirty="0"/>
              <a:t>Week #10</a:t>
            </a:r>
          </a:p>
          <a:p>
            <a:pPr lvl="1"/>
            <a:r>
              <a:rPr lang="en-US" sz="2400" dirty="0"/>
              <a:t>Overview of MQTT as sensor protocol</a:t>
            </a:r>
          </a:p>
          <a:p>
            <a:pPr lvl="1"/>
            <a:r>
              <a:rPr lang="en-US" sz="2400" dirty="0"/>
              <a:t>Apache </a:t>
            </a:r>
            <a:r>
              <a:rPr lang="en-US" sz="2400" dirty="0" err="1"/>
              <a:t>NiFi</a:t>
            </a:r>
            <a:r>
              <a:rPr lang="en-US" sz="2400" dirty="0"/>
              <a:t> for </a:t>
            </a:r>
            <a:r>
              <a:rPr lang="en-US" sz="2400" dirty="0" err="1"/>
              <a:t>IoT</a:t>
            </a:r>
            <a:r>
              <a:rPr lang="en-US" sz="2400" dirty="0"/>
              <a:t> data collection</a:t>
            </a:r>
          </a:p>
          <a:p>
            <a:pPr lvl="1"/>
            <a:r>
              <a:rPr lang="en-US" sz="2400" dirty="0"/>
              <a:t>Apache Kafka for stream processing</a:t>
            </a:r>
          </a:p>
          <a:p>
            <a:endParaRPr lang="en-US" sz="200" dirty="0"/>
          </a:p>
          <a:p>
            <a:r>
              <a:rPr lang="en-US" sz="2800" dirty="0"/>
              <a:t>Week #11</a:t>
            </a:r>
          </a:p>
          <a:p>
            <a:pPr lvl="1"/>
            <a:r>
              <a:rPr lang="en-US" sz="2400" dirty="0"/>
              <a:t>Assessed project</a:t>
            </a:r>
          </a:p>
          <a:p>
            <a:pPr marL="914400" lvl="2" indent="0">
              <a:buNone/>
            </a:pPr>
            <a:r>
              <a:rPr lang="en-US" sz="2000" i="1" dirty="0"/>
              <a:t>Process streaming data from real-time train geolocation data</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
        <p:nvSpPr>
          <p:cNvPr id="20" name="TextBox 19">
            <a:extLst>
              <a:ext uri="{FF2B5EF4-FFF2-40B4-BE49-F238E27FC236}">
                <a16:creationId xmlns:a16="http://schemas.microsoft.com/office/drawing/2014/main" id="{F7BB8614-FB86-024F-A1FB-D6D509103CDD}"/>
              </a:ext>
            </a:extLst>
          </p:cNvPr>
          <p:cNvSpPr txBox="1"/>
          <p:nvPr/>
        </p:nvSpPr>
        <p:spPr>
          <a:xfrm>
            <a:off x="584210" y="180549"/>
            <a:ext cx="1102370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Module 4: </a:t>
            </a:r>
            <a:r>
              <a:rPr lang="en-US" sz="4000" dirty="0">
                <a:solidFill>
                  <a:schemeClr val="tx2"/>
                </a:solidFill>
                <a:latin typeface="+mj-lt"/>
                <a:ea typeface="Lato" charset="0"/>
                <a:cs typeface="Lato" charset="0"/>
              </a:rPr>
              <a:t>Real-time data acquisition and processing</a:t>
            </a:r>
            <a:endParaRPr lang="id-ID" sz="4000" dirty="0">
              <a:solidFill>
                <a:schemeClr val="tx2"/>
              </a:solidFill>
              <a:latin typeface="+mj-lt"/>
              <a:ea typeface="Lato" charset="0"/>
              <a:cs typeface="Lato" charset="0"/>
            </a:endParaRPr>
          </a:p>
        </p:txBody>
      </p:sp>
      <p:sp>
        <p:nvSpPr>
          <p:cNvPr id="22" name="Rectangle 21">
            <a:extLst>
              <a:ext uri="{FF2B5EF4-FFF2-40B4-BE49-F238E27FC236}">
                <a16:creationId xmlns:a16="http://schemas.microsoft.com/office/drawing/2014/main" id="{A690E75D-CE08-CC47-8F6E-492EB8E13BC1}"/>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7956109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72967" y="1206500"/>
            <a:ext cx="11719034" cy="5356225"/>
          </a:xfrm>
        </p:spPr>
        <p:txBody>
          <a:bodyPr>
            <a:normAutofit/>
          </a:bodyPr>
          <a:lstStyle/>
          <a:p>
            <a:pPr marL="0" indent="0">
              <a:buNone/>
            </a:pPr>
            <a:r>
              <a:rPr lang="en-US" sz="3600" b="1" dirty="0"/>
              <a:t>Robust Journey Planning</a:t>
            </a:r>
          </a:p>
          <a:p>
            <a:pPr marL="0" indent="0">
              <a:buNone/>
            </a:pPr>
            <a:endParaRPr lang="en-US" sz="2800" dirty="0"/>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
        <p:nvSpPr>
          <p:cNvPr id="21" name="TextBox 20">
            <a:extLst>
              <a:ext uri="{FF2B5EF4-FFF2-40B4-BE49-F238E27FC236}">
                <a16:creationId xmlns:a16="http://schemas.microsoft.com/office/drawing/2014/main" id="{59DE4CD7-D726-F442-B091-F4DF4265005F}"/>
              </a:ext>
            </a:extLst>
          </p:cNvPr>
          <p:cNvSpPr txBox="1"/>
          <p:nvPr/>
        </p:nvSpPr>
        <p:spPr>
          <a:xfrm>
            <a:off x="3166073" y="180549"/>
            <a:ext cx="585998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Module 5: </a:t>
            </a:r>
            <a:r>
              <a:rPr lang="en-US" sz="4000" dirty="0">
                <a:solidFill>
                  <a:schemeClr val="tx2"/>
                </a:solidFill>
                <a:latin typeface="+mj-lt"/>
                <a:ea typeface="Lato" charset="0"/>
                <a:cs typeface="Lato" charset="0"/>
              </a:rPr>
              <a:t>Final assignment</a:t>
            </a:r>
            <a:endParaRPr lang="id-ID" sz="4000" dirty="0">
              <a:solidFill>
                <a:schemeClr val="tx2"/>
              </a:solidFill>
              <a:latin typeface="+mj-lt"/>
              <a:ea typeface="Lato" charset="0"/>
              <a:cs typeface="Lato" charset="0"/>
            </a:endParaRPr>
          </a:p>
        </p:txBody>
      </p:sp>
      <p:sp>
        <p:nvSpPr>
          <p:cNvPr id="27" name="Rectangle 26">
            <a:extLst>
              <a:ext uri="{FF2B5EF4-FFF2-40B4-BE49-F238E27FC236}">
                <a16:creationId xmlns:a16="http://schemas.microsoft.com/office/drawing/2014/main" id="{384BF65F-C8A2-CB44-B75B-CF97FF6F348B}"/>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pic>
        <p:nvPicPr>
          <p:cNvPr id="28" name="Picture 2" descr="Résultat de recherche d'images pour &quot;trip planner sbb&quot;">
            <a:extLst>
              <a:ext uri="{FF2B5EF4-FFF2-40B4-BE49-F238E27FC236}">
                <a16:creationId xmlns:a16="http://schemas.microsoft.com/office/drawing/2014/main" id="{DBDEC9A6-9187-634C-90C9-7AB1C4B4BDE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43651" y="2203278"/>
            <a:ext cx="5618160" cy="31594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ésultat de recherche d'images pour &quot;le chat vous etes ici&quot;">
            <a:extLst>
              <a:ext uri="{FF2B5EF4-FFF2-40B4-BE49-F238E27FC236}">
                <a16:creationId xmlns:a16="http://schemas.microsoft.com/office/drawing/2014/main" id="{10E62975-F8D5-D142-B35D-5D80DC9D44B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61811" y="1871058"/>
            <a:ext cx="3200655" cy="438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76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AFE2DC5-9B4C-F54B-90E3-913710700EF7}"/>
              </a:ext>
            </a:extLst>
          </p:cNvPr>
          <p:cNvGrpSpPr/>
          <p:nvPr/>
        </p:nvGrpSpPr>
        <p:grpSpPr>
          <a:xfrm>
            <a:off x="367124" y="1451503"/>
            <a:ext cx="6157928" cy="3657364"/>
            <a:chOff x="425138" y="1294126"/>
            <a:chExt cx="6410377" cy="3807300"/>
          </a:xfrm>
        </p:grpSpPr>
        <p:pic>
          <p:nvPicPr>
            <p:cNvPr id="3" name="Picture 2">
              <a:extLst>
                <a:ext uri="{FF2B5EF4-FFF2-40B4-BE49-F238E27FC236}">
                  <a16:creationId xmlns:a16="http://schemas.microsoft.com/office/drawing/2014/main" id="{779058F3-3511-DB4B-A6C5-4AEB56461E76}"/>
                </a:ext>
              </a:extLst>
            </p:cNvPr>
            <p:cNvPicPr>
              <a:picLocks noChangeAspect="1"/>
            </p:cNvPicPr>
            <p:nvPr/>
          </p:nvPicPr>
          <p:blipFill>
            <a:blip r:embed="rId3"/>
            <a:stretch>
              <a:fillRect/>
            </a:stretch>
          </p:blipFill>
          <p:spPr>
            <a:xfrm>
              <a:off x="425138" y="1663458"/>
              <a:ext cx="6410377" cy="3437968"/>
            </a:xfrm>
            <a:prstGeom prst="rect">
              <a:avLst/>
            </a:prstGeom>
          </p:spPr>
        </p:pic>
        <p:sp>
          <p:nvSpPr>
            <p:cNvPr id="4" name="TextBox 3">
              <a:extLst>
                <a:ext uri="{FF2B5EF4-FFF2-40B4-BE49-F238E27FC236}">
                  <a16:creationId xmlns:a16="http://schemas.microsoft.com/office/drawing/2014/main" id="{50931747-C162-9740-A43F-22E999996FF9}"/>
                </a:ext>
              </a:extLst>
            </p:cNvPr>
            <p:cNvSpPr txBox="1"/>
            <p:nvPr/>
          </p:nvSpPr>
          <p:spPr>
            <a:xfrm>
              <a:off x="425138" y="1294126"/>
              <a:ext cx="2428320" cy="240295"/>
            </a:xfrm>
            <a:prstGeom prst="rect">
              <a:avLst/>
            </a:prstGeom>
            <a:noFill/>
          </p:spPr>
          <p:txBody>
            <a:bodyPr wrap="none" rtlCol="0">
              <a:spAutoFit/>
            </a:bodyPr>
            <a:lstStyle/>
            <a:p>
              <a:r>
                <a:rPr lang="en-US" sz="900" b="1" dirty="0"/>
                <a:t>Meeting Zurich HB @ 10:30… from St-</a:t>
              </a:r>
              <a:r>
                <a:rPr lang="en-US" sz="900" b="1" dirty="0" err="1"/>
                <a:t>Sulpice</a:t>
              </a:r>
              <a:endParaRPr lang="en-US" sz="900" b="1" dirty="0"/>
            </a:p>
          </p:txBody>
        </p:sp>
      </p:grpSp>
      <p:sp>
        <p:nvSpPr>
          <p:cNvPr id="8" name="Rounded Rectangle 7">
            <a:extLst>
              <a:ext uri="{FF2B5EF4-FFF2-40B4-BE49-F238E27FC236}">
                <a16:creationId xmlns:a16="http://schemas.microsoft.com/office/drawing/2014/main" id="{4A022819-4C04-C84D-9B6C-3B0F01806F70}"/>
              </a:ext>
            </a:extLst>
          </p:cNvPr>
          <p:cNvSpPr/>
          <p:nvPr/>
        </p:nvSpPr>
        <p:spPr>
          <a:xfrm>
            <a:off x="367123" y="2585844"/>
            <a:ext cx="6008669" cy="7775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7" name="Picture 6">
            <a:extLst>
              <a:ext uri="{FF2B5EF4-FFF2-40B4-BE49-F238E27FC236}">
                <a16:creationId xmlns:a16="http://schemas.microsoft.com/office/drawing/2014/main" id="{4B5D7503-FD33-1347-AA53-D06C96E8DCC5}"/>
              </a:ext>
            </a:extLst>
          </p:cNvPr>
          <p:cNvPicPr>
            <a:picLocks noChangeAspect="1"/>
          </p:cNvPicPr>
          <p:nvPr/>
        </p:nvPicPr>
        <p:blipFill>
          <a:blip r:embed="rId4"/>
          <a:stretch>
            <a:fillRect/>
          </a:stretch>
        </p:blipFill>
        <p:spPr>
          <a:xfrm>
            <a:off x="6999594" y="1832309"/>
            <a:ext cx="4420843" cy="4149666"/>
          </a:xfrm>
          <a:prstGeom prst="rect">
            <a:avLst/>
          </a:prstGeom>
        </p:spPr>
      </p:pic>
      <p:sp>
        <p:nvSpPr>
          <p:cNvPr id="9" name="TextBox 8">
            <a:extLst>
              <a:ext uri="{FF2B5EF4-FFF2-40B4-BE49-F238E27FC236}">
                <a16:creationId xmlns:a16="http://schemas.microsoft.com/office/drawing/2014/main" id="{E6201C0D-239F-B243-AC4B-0F18638246E1}"/>
              </a:ext>
            </a:extLst>
          </p:cNvPr>
          <p:cNvSpPr txBox="1"/>
          <p:nvPr/>
        </p:nvSpPr>
        <p:spPr>
          <a:xfrm>
            <a:off x="7092854" y="1451503"/>
            <a:ext cx="3335124" cy="230832"/>
          </a:xfrm>
          <a:prstGeom prst="rect">
            <a:avLst/>
          </a:prstGeom>
          <a:noFill/>
        </p:spPr>
        <p:txBody>
          <a:bodyPr wrap="square" rtlCol="0">
            <a:spAutoFit/>
          </a:bodyPr>
          <a:lstStyle/>
          <a:p>
            <a:r>
              <a:rPr lang="en-US" sz="900" b="1" dirty="0">
                <a:solidFill>
                  <a:srgbClr val="C00000"/>
                </a:solidFill>
              </a:rPr>
              <a:t>6 minutes to catch train in </a:t>
            </a:r>
            <a:r>
              <a:rPr lang="en-US" sz="900" b="1" dirty="0" err="1">
                <a:solidFill>
                  <a:srgbClr val="C00000"/>
                </a:solidFill>
              </a:rPr>
              <a:t>Morges</a:t>
            </a:r>
            <a:endParaRPr lang="en-US" sz="900" b="1" dirty="0">
              <a:solidFill>
                <a:srgbClr val="C00000"/>
              </a:solidFill>
            </a:endParaRPr>
          </a:p>
        </p:txBody>
      </p:sp>
      <p:pic>
        <p:nvPicPr>
          <p:cNvPr id="11" name="Picture 10">
            <a:extLst>
              <a:ext uri="{FF2B5EF4-FFF2-40B4-BE49-F238E27FC236}">
                <a16:creationId xmlns:a16="http://schemas.microsoft.com/office/drawing/2014/main" id="{3F2EEDAB-E7FE-1E47-9EC6-734FFE97B0EE}"/>
              </a:ext>
            </a:extLst>
          </p:cNvPr>
          <p:cNvPicPr>
            <a:picLocks noChangeAspect="1"/>
          </p:cNvPicPr>
          <p:nvPr/>
        </p:nvPicPr>
        <p:blipFill>
          <a:blip r:embed="rId5"/>
          <a:stretch>
            <a:fillRect/>
          </a:stretch>
        </p:blipFill>
        <p:spPr>
          <a:xfrm>
            <a:off x="6968886" y="1781333"/>
            <a:ext cx="3717493" cy="1625594"/>
          </a:xfrm>
          <a:prstGeom prst="rect">
            <a:avLst/>
          </a:prstGeom>
        </p:spPr>
      </p:pic>
      <p:sp>
        <p:nvSpPr>
          <p:cNvPr id="12" name="TextBox 11">
            <a:extLst>
              <a:ext uri="{FF2B5EF4-FFF2-40B4-BE49-F238E27FC236}">
                <a16:creationId xmlns:a16="http://schemas.microsoft.com/office/drawing/2014/main" id="{2059643A-9096-3341-B0F5-A1DFF5CAFA2D}"/>
              </a:ext>
            </a:extLst>
          </p:cNvPr>
          <p:cNvSpPr txBox="1"/>
          <p:nvPr/>
        </p:nvSpPr>
        <p:spPr>
          <a:xfrm>
            <a:off x="1540161" y="180549"/>
            <a:ext cx="9111772"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Today’s assumption of a deterministic world</a:t>
            </a:r>
            <a:endParaRPr lang="id-ID" sz="4000" b="1" dirty="0">
              <a:solidFill>
                <a:schemeClr val="tx2"/>
              </a:solidFill>
              <a:latin typeface="+mj-lt"/>
              <a:ea typeface="Lato" charset="0"/>
              <a:cs typeface="Lato" charset="0"/>
            </a:endParaRPr>
          </a:p>
        </p:txBody>
      </p:sp>
      <p:sp>
        <p:nvSpPr>
          <p:cNvPr id="13" name="Rectangle 12">
            <a:extLst>
              <a:ext uri="{FF2B5EF4-FFF2-40B4-BE49-F238E27FC236}">
                <a16:creationId xmlns:a16="http://schemas.microsoft.com/office/drawing/2014/main" id="{CD31C0B7-59C5-534A-8079-FB3FDFF99BA0}"/>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cxnSp>
        <p:nvCxnSpPr>
          <p:cNvPr id="14" name="Straight Connector 13">
            <a:extLst>
              <a:ext uri="{FF2B5EF4-FFF2-40B4-BE49-F238E27FC236}">
                <a16:creationId xmlns:a16="http://schemas.microsoft.com/office/drawing/2014/main" id="{25496046-CA4F-1E44-9704-AA41172FD2DF}"/>
              </a:ext>
            </a:extLst>
          </p:cNvPr>
          <p:cNvCxnSpPr>
            <a:cxnSpLocks/>
          </p:cNvCxnSpPr>
          <p:nvPr/>
        </p:nvCxnSpPr>
        <p:spPr>
          <a:xfrm flipV="1">
            <a:off x="6268573" y="1832309"/>
            <a:ext cx="731021" cy="753535"/>
          </a:xfrm>
          <a:prstGeom prst="line">
            <a:avLst/>
          </a:prstGeom>
          <a:ln>
            <a:solidFill>
              <a:srgbClr val="F10F2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B8192B-18FE-EF4D-8A34-C9E9BE5DB4D6}"/>
              </a:ext>
            </a:extLst>
          </p:cNvPr>
          <p:cNvCxnSpPr>
            <a:cxnSpLocks/>
          </p:cNvCxnSpPr>
          <p:nvPr/>
        </p:nvCxnSpPr>
        <p:spPr>
          <a:xfrm>
            <a:off x="6268573" y="3363435"/>
            <a:ext cx="731021" cy="2490956"/>
          </a:xfrm>
          <a:prstGeom prst="line">
            <a:avLst/>
          </a:prstGeom>
          <a:ln>
            <a:solidFill>
              <a:srgbClr val="F10F2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669E64-21BA-A347-A5CA-EEC1E3AEBF7A}"/>
              </a:ext>
            </a:extLst>
          </p:cNvPr>
          <p:cNvCxnSpPr/>
          <p:nvPr/>
        </p:nvCxnSpPr>
        <p:spPr>
          <a:xfrm>
            <a:off x="7077651" y="3155796"/>
            <a:ext cx="0" cy="869795"/>
          </a:xfrm>
          <a:prstGeom prst="line">
            <a:avLst/>
          </a:prstGeom>
          <a:ln w="34925">
            <a:solidFill>
              <a:srgbClr val="F10F2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310F8F0-2F5D-3A40-BF8E-30793CFF70AB}"/>
              </a:ext>
            </a:extLst>
          </p:cNvPr>
          <p:cNvSpPr txBox="1"/>
          <p:nvPr/>
        </p:nvSpPr>
        <p:spPr>
          <a:xfrm>
            <a:off x="6979484" y="1454479"/>
            <a:ext cx="3656452" cy="230832"/>
          </a:xfrm>
          <a:prstGeom prst="rect">
            <a:avLst/>
          </a:prstGeom>
          <a:noFill/>
        </p:spPr>
        <p:txBody>
          <a:bodyPr wrap="square" rtlCol="0">
            <a:spAutoFit/>
          </a:bodyPr>
          <a:lstStyle/>
          <a:p>
            <a:r>
              <a:rPr lang="en-US" sz="900" b="1" dirty="0"/>
              <a:t>16 minutes to catch train in </a:t>
            </a:r>
            <a:r>
              <a:rPr lang="en-US" sz="900" b="1" dirty="0" err="1"/>
              <a:t>Morges</a:t>
            </a:r>
            <a:endParaRPr lang="en-US" sz="900" b="1" dirty="0"/>
          </a:p>
        </p:txBody>
      </p:sp>
      <p:cxnSp>
        <p:nvCxnSpPr>
          <p:cNvPr id="24" name="Straight Connector 23">
            <a:extLst>
              <a:ext uri="{FF2B5EF4-FFF2-40B4-BE49-F238E27FC236}">
                <a16:creationId xmlns:a16="http://schemas.microsoft.com/office/drawing/2014/main" id="{A720D34F-C943-FC41-BFD6-ADD19372460F}"/>
              </a:ext>
            </a:extLst>
          </p:cNvPr>
          <p:cNvCxnSpPr/>
          <p:nvPr/>
        </p:nvCxnSpPr>
        <p:spPr>
          <a:xfrm>
            <a:off x="7086945" y="3142788"/>
            <a:ext cx="0" cy="869795"/>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200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450" decel="100000" fill="hold"/>
                                        <p:tgtEl>
                                          <p:spTgt spid="11"/>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11"/>
                                        </p:tgtEl>
                                        <p:attrNameLst>
                                          <p:attrName>ppt_y</p:attrName>
                                        </p:attrNameLst>
                                      </p:cBhvr>
                                      <p:tavLst>
                                        <p:tav tm="0">
                                          <p:val>
                                            <p:strVal val="#ppt_y-.03"/>
                                          </p:val>
                                        </p:tav>
                                        <p:tav tm="100000">
                                          <p:val>
                                            <p:strVal val="#ppt_y"/>
                                          </p:val>
                                        </p:tav>
                                      </p:tavLst>
                                    </p:anim>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9" grpId="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4">
            <a:extLst>
              <a:ext uri="{FF2B5EF4-FFF2-40B4-BE49-F238E27FC236}">
                <a16:creationId xmlns:a16="http://schemas.microsoft.com/office/drawing/2014/main" id="{5FD7EB4C-F261-9045-8885-E98B705CB946}"/>
              </a:ext>
            </a:extLst>
          </p:cNvPr>
          <p:cNvSpPr>
            <a:spLocks noGrp="1"/>
          </p:cNvSpPr>
          <p:nvPr>
            <p:ph idx="4294967295"/>
          </p:nvPr>
        </p:nvSpPr>
        <p:spPr>
          <a:xfrm>
            <a:off x="588579" y="1176338"/>
            <a:ext cx="9927021" cy="5046662"/>
          </a:xfrm>
        </p:spPr>
        <p:txBody>
          <a:bodyPr>
            <a:noAutofit/>
          </a:bodyPr>
          <a:lstStyle/>
          <a:p>
            <a:r>
              <a:rPr lang="en-US" sz="3200" dirty="0">
                <a:solidFill>
                  <a:schemeClr val="bg2">
                    <a:lumMod val="75000"/>
                  </a:schemeClr>
                </a:solidFill>
              </a:rPr>
              <a:t>Python &amp; Anaconda</a:t>
            </a:r>
          </a:p>
          <a:p>
            <a:r>
              <a:rPr lang="en-US" sz="3200" dirty="0" err="1">
                <a:solidFill>
                  <a:schemeClr val="bg2">
                    <a:lumMod val="75000"/>
                  </a:schemeClr>
                </a:solidFill>
              </a:rPr>
              <a:t>Jupyter</a:t>
            </a:r>
            <a:r>
              <a:rPr lang="en-US" sz="3200" dirty="0">
                <a:solidFill>
                  <a:schemeClr val="bg2">
                    <a:lumMod val="75000"/>
                  </a:schemeClr>
                </a:solidFill>
              </a:rPr>
              <a:t> Notebooks</a:t>
            </a:r>
          </a:p>
          <a:p>
            <a:r>
              <a:rPr lang="en-US" sz="3200" dirty="0" err="1">
                <a:solidFill>
                  <a:schemeClr val="bg2">
                    <a:lumMod val="75000"/>
                  </a:schemeClr>
                </a:solidFill>
              </a:rPr>
              <a:t>Git</a:t>
            </a:r>
            <a:r>
              <a:rPr lang="en-US" sz="3200" dirty="0">
                <a:solidFill>
                  <a:schemeClr val="bg2">
                    <a:lumMod val="75000"/>
                  </a:schemeClr>
                </a:solidFill>
              </a:rPr>
              <a:t>(Lab/Hub)</a:t>
            </a:r>
          </a:p>
          <a:p>
            <a:r>
              <a:rPr lang="en-US" sz="3200" dirty="0">
                <a:solidFill>
                  <a:schemeClr val="bg2">
                    <a:lumMod val="75000"/>
                  </a:schemeClr>
                </a:solidFill>
              </a:rPr>
              <a:t>Docker containers</a:t>
            </a:r>
          </a:p>
          <a:p>
            <a:r>
              <a:rPr lang="en-US" sz="3200" dirty="0" err="1">
                <a:solidFill>
                  <a:schemeClr val="bg2">
                    <a:lumMod val="75000"/>
                  </a:schemeClr>
                </a:solidFill>
              </a:rPr>
              <a:t>Kaggle</a:t>
            </a:r>
            <a:endParaRPr lang="en-US" sz="3200" dirty="0">
              <a:solidFill>
                <a:schemeClr val="bg2">
                  <a:lumMod val="75000"/>
                </a:schemeClr>
              </a:solidFill>
            </a:endParaRPr>
          </a:p>
          <a:p>
            <a:endParaRPr lang="en-US" sz="1600" dirty="0">
              <a:solidFill>
                <a:schemeClr val="bg2">
                  <a:lumMod val="75000"/>
                </a:schemeClr>
              </a:solidFill>
            </a:endParaRPr>
          </a:p>
          <a:p>
            <a:r>
              <a:rPr lang="en-US" sz="3200" dirty="0"/>
              <a:t>HDFS, YARN, Hive</a:t>
            </a:r>
          </a:p>
          <a:p>
            <a:r>
              <a:rPr lang="en-US" sz="3200" dirty="0"/>
              <a:t>Zookeeper, </a:t>
            </a:r>
            <a:r>
              <a:rPr lang="en-US" sz="3200" dirty="0" err="1"/>
              <a:t>Ambari</a:t>
            </a:r>
            <a:endParaRPr lang="en-US" sz="3200" dirty="0"/>
          </a:p>
          <a:p>
            <a:r>
              <a:rPr lang="en-US" sz="3200" dirty="0"/>
              <a:t>Spark (Streaming)</a:t>
            </a:r>
          </a:p>
          <a:p>
            <a:endParaRPr lang="en-US" sz="3200" dirty="0"/>
          </a:p>
          <a:p>
            <a:endParaRPr lang="en-US" dirty="0"/>
          </a:p>
        </p:txBody>
      </p:sp>
      <p:pic>
        <p:nvPicPr>
          <p:cNvPr id="3074" name="Picture 2" descr="Résultat de recherche d'images pour &quot;The Hadoop Ecosystem&quot;">
            <a:extLst>
              <a:ext uri="{FF2B5EF4-FFF2-40B4-BE49-F238E27FC236}">
                <a16:creationId xmlns:a16="http://schemas.microsoft.com/office/drawing/2014/main" id="{786DDB07-7079-1B48-9C23-3F3450AD0A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06510" y="1176338"/>
            <a:ext cx="5864772" cy="45948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C50E2E-2DFE-9249-9307-3A29547C6E67}"/>
              </a:ext>
            </a:extLst>
          </p:cNvPr>
          <p:cNvSpPr txBox="1"/>
          <p:nvPr/>
        </p:nvSpPr>
        <p:spPr>
          <a:xfrm>
            <a:off x="4808083" y="180549"/>
            <a:ext cx="2575880"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Instant quiz</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8E382DF8-FD6B-2D41-A2C1-EEC9279F5FE1}"/>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843380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CE9DBEF-34E2-CB4B-8F6E-282FB0FB90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22867" y="3664150"/>
            <a:ext cx="5946367" cy="13330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0244" name="Group 4">
            <a:extLst>
              <a:ext uri="{FF2B5EF4-FFF2-40B4-BE49-F238E27FC236}">
                <a16:creationId xmlns:a16="http://schemas.microsoft.com/office/drawing/2014/main" id="{31F1D8F4-3C53-404D-9A57-351B8B28B176}"/>
              </a:ext>
            </a:extLst>
          </p:cNvPr>
          <p:cNvGraphicFramePr>
            <a:graphicFrameLocks noGrp="1"/>
          </p:cNvGraphicFramePr>
          <p:nvPr>
            <p:extLst/>
          </p:nvPr>
        </p:nvGraphicFramePr>
        <p:xfrm>
          <a:off x="2407591" y="5010424"/>
          <a:ext cx="7397411" cy="733424"/>
        </p:xfrm>
        <a:graphic>
          <a:graphicData uri="http://schemas.openxmlformats.org/drawingml/2006/table">
            <a:tbl>
              <a:tblPr/>
              <a:tblGrid>
                <a:gridCol w="7397411">
                  <a:extLst>
                    <a:ext uri="{9D8B030D-6E8A-4147-A177-3AD203B41FA5}">
                      <a16:colId xmlns:a16="http://schemas.microsoft.com/office/drawing/2014/main" val="771578513"/>
                    </a:ext>
                  </a:extLst>
                </a:gridCol>
              </a:tblGrid>
              <a:tr h="330768">
                <a:tc>
                  <a:txBody>
                    <a:bodyPr/>
                    <a:lstStyle>
                      <a:lvl1pPr eaLnBrk="0" hangingPunct="0">
                        <a:lnSpc>
                          <a:spcPct val="85000"/>
                        </a:lnSpc>
                        <a:spcBef>
                          <a:spcPts val="963"/>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ＭＳ Ｐゴシック" panose="020B0600070205080204" pitchFamily="34" charset="-128"/>
                        </a:defRPr>
                      </a:lvl1pPr>
                      <a:lvl2pPr eaLnBrk="0" hangingPunct="0">
                        <a:lnSpc>
                          <a:spcPct val="85000"/>
                        </a:lnSpc>
                        <a:spcBef>
                          <a:spcPts val="87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lnSpc>
                          <a:spcPct val="85000"/>
                        </a:lnSpc>
                        <a:spcBef>
                          <a:spcPts val="788"/>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lnSpc>
                          <a:spcPct val="85000"/>
                        </a:lnSpc>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lnSpc>
                          <a:spcPct val="85000"/>
                        </a:lnSpc>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l" defTabSz="449263" rtl="0" eaLnBrk="1" fontAlgn="base" latinLnBrk="0" hangingPunct="1">
                        <a:lnSpc>
                          <a:spcPct val="83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IE" altLang="en-US" sz="14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ASM = Average savings per trip in minutes when differences occur</a:t>
                      </a:r>
                    </a:p>
                  </a:txBody>
                  <a:tcPr marL="89977" marR="89977" marT="106878" marB="46788"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0099FF"/>
                    </a:solidFill>
                  </a:tcPr>
                </a:tc>
                <a:extLst>
                  <a:ext uri="{0D108BD9-81ED-4DB2-BD59-A6C34878D82A}">
                    <a16:rowId xmlns:a16="http://schemas.microsoft.com/office/drawing/2014/main" val="1832248635"/>
                  </a:ext>
                </a:extLst>
              </a:tr>
              <a:tr h="402656">
                <a:tc>
                  <a:txBody>
                    <a:bodyPr/>
                    <a:lstStyle>
                      <a:lvl1pPr eaLnBrk="0" hangingPunct="0">
                        <a:lnSpc>
                          <a:spcPct val="85000"/>
                        </a:lnSpc>
                        <a:spcBef>
                          <a:spcPts val="963"/>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ea typeface="ＭＳ Ｐゴシック" panose="020B0600070205080204" pitchFamily="34" charset="-128"/>
                        </a:defRPr>
                      </a:lvl1pPr>
                      <a:lvl2pPr eaLnBrk="0" hangingPunct="0">
                        <a:lnSpc>
                          <a:spcPct val="85000"/>
                        </a:lnSpc>
                        <a:spcBef>
                          <a:spcPts val="87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hangingPunct="0">
                        <a:lnSpc>
                          <a:spcPct val="85000"/>
                        </a:lnSpc>
                        <a:spcBef>
                          <a:spcPts val="788"/>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hangingPunct="0">
                        <a:lnSpc>
                          <a:spcPct val="85000"/>
                        </a:lnSpc>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hangingPunct="0">
                        <a:lnSpc>
                          <a:spcPct val="85000"/>
                        </a:lnSpc>
                        <a:spcBef>
                          <a:spcPts val="7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85000"/>
                        </a:lnSpc>
                        <a:spcBef>
                          <a:spcPts val="7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marL="0" marR="0" lvl="0" indent="0" algn="l" defTabSz="449263" rtl="0" eaLnBrk="1" fontAlgn="base" latinLnBrk="0" hangingPunct="0">
                        <a:lnSpc>
                          <a:spcPct val="64000"/>
                        </a:lnSpc>
                        <a:spcBef>
                          <a:spcPct val="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altLang="en-US" sz="1400" b="0"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ASP = Average savings per trip as a percentage when differences occur</a:t>
                      </a:r>
                    </a:p>
                  </a:txBody>
                  <a:tcPr marL="89977" marR="89977" marT="212993" marB="46788"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4169689148"/>
                  </a:ext>
                </a:extLst>
              </a:tr>
            </a:tbl>
          </a:graphicData>
        </a:graphic>
      </p:graphicFrame>
      <p:pic>
        <p:nvPicPr>
          <p:cNvPr id="8" name="Picture 7">
            <a:extLst>
              <a:ext uri="{FF2B5EF4-FFF2-40B4-BE49-F238E27FC236}">
                <a16:creationId xmlns:a16="http://schemas.microsoft.com/office/drawing/2014/main" id="{18BC9A7C-9417-FA4E-BBB2-D06E7A04A4A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68224" y="1008544"/>
            <a:ext cx="7322189" cy="23085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3">
            <a:extLst>
              <a:ext uri="{FF2B5EF4-FFF2-40B4-BE49-F238E27FC236}">
                <a16:creationId xmlns:a16="http://schemas.microsoft.com/office/drawing/2014/main" id="{A28158E9-A22E-6843-9097-93E49483868A}"/>
              </a:ext>
            </a:extLst>
          </p:cNvPr>
          <p:cNvSpPr txBox="1">
            <a:spLocks noChangeArrowheads="1"/>
          </p:cNvSpPr>
          <p:nvPr/>
        </p:nvSpPr>
        <p:spPr bwMode="auto">
          <a:xfrm>
            <a:off x="384231" y="1482442"/>
            <a:ext cx="4483994" cy="210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77" tIns="46788" rIns="89977" bIns="46788"/>
          <a:lstStyle>
            <a:lvl1pPr marL="301625" indent="-301625">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1pPr>
            <a:lvl2pPr marL="1044575" indent="-30480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2pPr>
            <a:lvl3pPr>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3pPr>
            <a:lvl4pPr>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4pPr>
            <a:lvl5pPr>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301625" algn="l"/>
                <a:tab pos="749300" algn="l"/>
                <a:tab pos="1198563" algn="l"/>
                <a:tab pos="1647825" algn="l"/>
                <a:tab pos="2097088" algn="l"/>
                <a:tab pos="2546350" algn="l"/>
                <a:tab pos="2995613" algn="l"/>
                <a:tab pos="3444875" algn="l"/>
                <a:tab pos="3894138" algn="l"/>
                <a:tab pos="4343400" algn="l"/>
                <a:tab pos="4792663" algn="l"/>
                <a:tab pos="5241925" algn="l"/>
                <a:tab pos="5691188" algn="l"/>
                <a:tab pos="6140450" algn="l"/>
                <a:tab pos="6589713" algn="l"/>
                <a:tab pos="7038975" algn="l"/>
                <a:tab pos="7488238" algn="l"/>
                <a:tab pos="7937500" algn="l"/>
                <a:tab pos="8386763" algn="l"/>
                <a:tab pos="8836025" algn="l"/>
                <a:tab pos="9285288" algn="l"/>
              </a:tabLst>
              <a:defRPr sz="2400">
                <a:solidFill>
                  <a:srgbClr val="FFFFFF"/>
                </a:solidFill>
                <a:latin typeface="Arial" panose="020B0604020202020204" pitchFamily="34" charset="0"/>
                <a:ea typeface="ＭＳ Ｐゴシック" panose="020B0600070205080204" pitchFamily="34" charset="-128"/>
              </a:defRPr>
            </a:lvl9pPr>
          </a:lstStyle>
          <a:p>
            <a:pPr>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Standard AO* fails to scale !</a:t>
            </a:r>
          </a:p>
          <a:p>
            <a:pPr>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Weighted AO* with search enhancements</a:t>
            </a:r>
          </a:p>
          <a:p>
            <a:pPr lvl="1">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Pruning rules based on state dominance</a:t>
            </a:r>
          </a:p>
          <a:p>
            <a:pPr lvl="1">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Partial order reduction</a:t>
            </a:r>
          </a:p>
          <a:p>
            <a:pPr lvl="1">
              <a:lnSpc>
                <a:spcPct val="85000"/>
              </a:lnSpc>
              <a:spcBef>
                <a:spcPts val="375"/>
              </a:spcBef>
              <a:spcAft>
                <a:spcPts val="525"/>
              </a:spcAft>
              <a:buFont typeface="Times New Roman" panose="02020603050405020304" pitchFamily="18" charset="0"/>
              <a:buChar char="•"/>
            </a:pPr>
            <a:r>
              <a:rPr lang="en-US" altLang="en-US" sz="1600" dirty="0">
                <a:solidFill>
                  <a:srgbClr val="000000"/>
                </a:solidFill>
              </a:rPr>
              <a:t>Heuristics to guide search</a:t>
            </a:r>
          </a:p>
        </p:txBody>
      </p:sp>
      <p:sp>
        <p:nvSpPr>
          <p:cNvPr id="10" name="Text Box 2">
            <a:extLst>
              <a:ext uri="{FF2B5EF4-FFF2-40B4-BE49-F238E27FC236}">
                <a16:creationId xmlns:a16="http://schemas.microsoft.com/office/drawing/2014/main" id="{450C3793-3F21-BD4F-8B84-4A9D527604E2}"/>
              </a:ext>
            </a:extLst>
          </p:cNvPr>
          <p:cNvSpPr txBox="1">
            <a:spLocks noChangeArrowheads="1"/>
          </p:cNvSpPr>
          <p:nvPr/>
        </p:nvSpPr>
        <p:spPr bwMode="auto">
          <a:xfrm>
            <a:off x="4868224" y="5902038"/>
            <a:ext cx="7322189" cy="445209"/>
          </a:xfrm>
          <a:prstGeom prst="rect">
            <a:avLst/>
          </a:prstGeom>
          <a:noFill/>
          <a:ln>
            <a:noFill/>
          </a:ln>
          <a:effectLst/>
          <a:extLst/>
        </p:spPr>
        <p:txBody>
          <a:bodyPr lIns="89977" tIns="46788" rIns="89977" bIns="46788"/>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Arial" panose="020B0604020202020204" pitchFamily="34" charset="0"/>
                <a:ea typeface="ＭＳ Ｐゴシック" panose="020B0600070205080204" pitchFamily="34" charset="-128"/>
              </a:defRPr>
            </a:lvl9pPr>
          </a:lstStyle>
          <a:p>
            <a:pPr algn="r">
              <a:lnSpc>
                <a:spcPct val="90000"/>
              </a:lnSpc>
              <a:buClrTx/>
              <a:buFontTx/>
              <a:buNone/>
            </a:pPr>
            <a:r>
              <a:rPr lang="en-US" altLang="en-US" sz="1200" i="1" dirty="0">
                <a:solidFill>
                  <a:schemeClr val="tx1"/>
                </a:solidFill>
              </a:rPr>
              <a:t>“Multi-Modal Journey Planning in the Presence of Uncertainty”, A. </a:t>
            </a:r>
            <a:r>
              <a:rPr lang="en-US" altLang="en-US" sz="1200" i="1" dirty="0" err="1">
                <a:solidFill>
                  <a:schemeClr val="tx1"/>
                </a:solidFill>
              </a:rPr>
              <a:t>Botea</a:t>
            </a:r>
            <a:r>
              <a:rPr lang="en-US" altLang="en-US" sz="1200" i="1" dirty="0">
                <a:solidFill>
                  <a:schemeClr val="tx1"/>
                </a:solidFill>
              </a:rPr>
              <a:t>, E. </a:t>
            </a:r>
            <a:r>
              <a:rPr lang="en-US" altLang="en-US" sz="1200" i="1" dirty="0" err="1">
                <a:solidFill>
                  <a:schemeClr val="tx1"/>
                </a:solidFill>
              </a:rPr>
              <a:t>Nikolova</a:t>
            </a:r>
            <a:r>
              <a:rPr lang="en-US" altLang="en-US" sz="1200" i="1" dirty="0">
                <a:solidFill>
                  <a:schemeClr val="tx1"/>
                </a:solidFill>
              </a:rPr>
              <a:t>, M. </a:t>
            </a:r>
            <a:r>
              <a:rPr lang="en-US" altLang="en-US" sz="1200" i="1" dirty="0" err="1">
                <a:solidFill>
                  <a:schemeClr val="tx1"/>
                </a:solidFill>
              </a:rPr>
              <a:t>Berlingerio</a:t>
            </a:r>
            <a:r>
              <a:rPr lang="en-US" altLang="en-US" sz="1200" i="1" dirty="0">
                <a:solidFill>
                  <a:schemeClr val="tx1"/>
                </a:solidFill>
              </a:rPr>
              <a:t>. Twenty-Third International Conference on Automated Planning and Scheduling, 2013</a:t>
            </a:r>
          </a:p>
        </p:txBody>
      </p:sp>
      <p:sp>
        <p:nvSpPr>
          <p:cNvPr id="11" name="TextBox 10">
            <a:extLst>
              <a:ext uri="{FF2B5EF4-FFF2-40B4-BE49-F238E27FC236}">
                <a16:creationId xmlns:a16="http://schemas.microsoft.com/office/drawing/2014/main" id="{109B037A-A931-B949-B75B-FF0D4EA821BE}"/>
              </a:ext>
            </a:extLst>
          </p:cNvPr>
          <p:cNvSpPr txBox="1"/>
          <p:nvPr/>
        </p:nvSpPr>
        <p:spPr>
          <a:xfrm>
            <a:off x="1495698" y="180549"/>
            <a:ext cx="9200707"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Uncertainty-aware vs Deterministic planning</a:t>
            </a:r>
            <a:endParaRPr lang="id-ID" sz="4000" b="1" dirty="0">
              <a:solidFill>
                <a:schemeClr val="tx2"/>
              </a:solidFill>
              <a:latin typeface="+mj-lt"/>
              <a:ea typeface="Lato" charset="0"/>
              <a:cs typeface="Lato" charset="0"/>
            </a:endParaRPr>
          </a:p>
        </p:txBody>
      </p:sp>
      <p:sp>
        <p:nvSpPr>
          <p:cNvPr id="12" name="Rectangle 11">
            <a:extLst>
              <a:ext uri="{FF2B5EF4-FFF2-40B4-BE49-F238E27FC236}">
                <a16:creationId xmlns:a16="http://schemas.microsoft.com/office/drawing/2014/main" id="{B5B7ECD1-5542-5A4E-BE70-CA637108B77F}"/>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2448638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9600" y="1008543"/>
            <a:ext cx="9960959" cy="1724152"/>
          </a:xfrm>
        </p:spPr>
        <p:txBody>
          <a:bodyPr>
            <a:normAutofit/>
          </a:bodyPr>
          <a:lstStyle/>
          <a:p>
            <a:r>
              <a:rPr lang="en-US" sz="3200" b="1" dirty="0"/>
              <a:t>Display isochronous map</a:t>
            </a:r>
          </a:p>
          <a:p>
            <a:pPr lvl="1"/>
            <a:r>
              <a:rPr lang="en-US" sz="2800" dirty="0"/>
              <a:t>Start your journey e.g. at Zurich HB</a:t>
            </a:r>
          </a:p>
          <a:p>
            <a:pPr lvl="1"/>
            <a:r>
              <a:rPr lang="en-US" sz="2800" b="1" dirty="0"/>
              <a:t>How far can you go within M minutes Q% of the time</a:t>
            </a:r>
            <a:r>
              <a:rPr lang="en-US" sz="2800" dirty="0"/>
              <a:t>?</a:t>
            </a:r>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84417" y="2617977"/>
            <a:ext cx="5541597" cy="3575224"/>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500876" y="2792977"/>
            <a:ext cx="3069683" cy="3304809"/>
          </a:xfrm>
          <a:prstGeom prst="rect">
            <a:avLst/>
          </a:prstGeom>
        </p:spPr>
      </p:pic>
      <p:sp>
        <p:nvSpPr>
          <p:cNvPr id="7" name="TextBox 6">
            <a:extLst>
              <a:ext uri="{FF2B5EF4-FFF2-40B4-BE49-F238E27FC236}">
                <a16:creationId xmlns:a16="http://schemas.microsoft.com/office/drawing/2014/main" id="{E75C9823-907D-5F4D-9EFE-0C6343456125}"/>
              </a:ext>
            </a:extLst>
          </p:cNvPr>
          <p:cNvSpPr txBox="1"/>
          <p:nvPr/>
        </p:nvSpPr>
        <p:spPr>
          <a:xfrm>
            <a:off x="4254502" y="180549"/>
            <a:ext cx="3683106"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Overall objective</a:t>
            </a:r>
            <a:endParaRPr lang="id-ID" sz="4000" b="1" dirty="0">
              <a:solidFill>
                <a:schemeClr val="tx2"/>
              </a:solidFill>
              <a:latin typeface="+mj-lt"/>
              <a:ea typeface="Lato" charset="0"/>
              <a:cs typeface="Lato" charset="0"/>
            </a:endParaRPr>
          </a:p>
        </p:txBody>
      </p:sp>
      <p:sp>
        <p:nvSpPr>
          <p:cNvPr id="8" name="Rectangle 7">
            <a:extLst>
              <a:ext uri="{FF2B5EF4-FFF2-40B4-BE49-F238E27FC236}">
                <a16:creationId xmlns:a16="http://schemas.microsoft.com/office/drawing/2014/main" id="{038A6D05-DC9A-5E42-B725-D403A140CBF2}"/>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2942546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273269" y="1933453"/>
            <a:ext cx="11098924" cy="673112"/>
          </a:xfrm>
        </p:spPr>
        <p:txBody>
          <a:bodyPr>
            <a:normAutofit/>
          </a:bodyPr>
          <a:lstStyle/>
          <a:p>
            <a:pPr marL="457108" lvl="1" indent="0">
              <a:buNone/>
            </a:pPr>
            <a:r>
              <a:rPr lang="en-US" sz="2400" dirty="0">
                <a:hlinkClick r:id="rId3"/>
              </a:rPr>
              <a:t>https://github.com/dslab2019/dslab2019.github.io/tree/master/labs/week12</a:t>
            </a:r>
            <a:endParaRPr lang="en-US" sz="2400" dirty="0"/>
          </a:p>
        </p:txBody>
      </p:sp>
      <p:sp>
        <p:nvSpPr>
          <p:cNvPr id="7" name="TextBox 6">
            <a:extLst>
              <a:ext uri="{FF2B5EF4-FFF2-40B4-BE49-F238E27FC236}">
                <a16:creationId xmlns:a16="http://schemas.microsoft.com/office/drawing/2014/main" id="{E75C9823-907D-5F4D-9EFE-0C6343456125}"/>
              </a:ext>
            </a:extLst>
          </p:cNvPr>
          <p:cNvSpPr txBox="1"/>
          <p:nvPr/>
        </p:nvSpPr>
        <p:spPr>
          <a:xfrm>
            <a:off x="3899922" y="180549"/>
            <a:ext cx="439227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Detailed description</a:t>
            </a:r>
            <a:endParaRPr lang="id-ID" sz="4000" b="1" dirty="0">
              <a:solidFill>
                <a:schemeClr val="tx2"/>
              </a:solidFill>
              <a:latin typeface="+mj-lt"/>
              <a:ea typeface="Lato" charset="0"/>
              <a:cs typeface="Lato" charset="0"/>
            </a:endParaRPr>
          </a:p>
        </p:txBody>
      </p:sp>
      <p:sp>
        <p:nvSpPr>
          <p:cNvPr id="8" name="Rectangle 7">
            <a:extLst>
              <a:ext uri="{FF2B5EF4-FFF2-40B4-BE49-F238E27FC236}">
                <a16:creationId xmlns:a16="http://schemas.microsoft.com/office/drawing/2014/main" id="{038A6D05-DC9A-5E42-B725-D403A140CBF2}"/>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3436036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709824" y="2356355"/>
            <a:ext cx="8804141" cy="1938992"/>
          </a:xfrm>
          <a:prstGeom prst="rect">
            <a:avLst/>
          </a:prstGeom>
          <a:noFill/>
        </p:spPr>
        <p:txBody>
          <a:bodyPr wrap="none" rtlCol="0">
            <a:spAutoFit/>
          </a:bodyPr>
          <a:lstStyle/>
          <a:p>
            <a:pPr algn="ctr"/>
            <a:r>
              <a:rPr lang="en-US" sz="6000" dirty="0">
                <a:solidFill>
                  <a:schemeClr val="bg1"/>
                </a:solidFill>
              </a:rPr>
              <a:t>Overview </a:t>
            </a:r>
            <a:r>
              <a:rPr lang="en-US" sz="6000" dirty="0" err="1">
                <a:solidFill>
                  <a:schemeClr val="bg1"/>
                </a:solidFill>
              </a:rPr>
              <a:t>Jupyter</a:t>
            </a:r>
            <a:r>
              <a:rPr lang="en-US" sz="6000" dirty="0">
                <a:solidFill>
                  <a:schemeClr val="bg1"/>
                </a:solidFill>
              </a:rPr>
              <a:t> notebook</a:t>
            </a:r>
            <a:br>
              <a:rPr lang="en-US" sz="6000" dirty="0">
                <a:solidFill>
                  <a:schemeClr val="bg1"/>
                </a:solidFill>
              </a:rPr>
            </a:br>
            <a:r>
              <a:rPr lang="en-US" sz="6000" dirty="0">
                <a:solidFill>
                  <a:schemeClr val="bg1"/>
                </a:solidFill>
              </a:rPr>
              <a:t>Crash course Python 3.x</a:t>
            </a: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F4F12A-3F3C-6E42-B9D6-DADCB6E0AD0A}"/>
              </a:ext>
            </a:extLst>
          </p:cNvPr>
          <p:cNvSpPr txBox="1"/>
          <p:nvPr/>
        </p:nvSpPr>
        <p:spPr>
          <a:xfrm>
            <a:off x="82143" y="6312524"/>
            <a:ext cx="3406766" cy="523220"/>
          </a:xfrm>
          <a:prstGeom prst="rect">
            <a:avLst/>
          </a:prstGeom>
          <a:noFill/>
        </p:spPr>
        <p:txBody>
          <a:bodyPr wrap="none" rtlCol="0">
            <a:spAutoFit/>
          </a:bodyPr>
          <a:lstStyle/>
          <a:p>
            <a:pPr algn="ctr"/>
            <a:r>
              <a:rPr lang="en-US" sz="2800" dirty="0">
                <a:solidFill>
                  <a:schemeClr val="bg1"/>
                </a:solidFill>
              </a:rPr>
              <a:t>Spring 2019 - </a:t>
            </a:r>
            <a:r>
              <a:rPr lang="en-US" sz="2800" b="1" dirty="0">
                <a:solidFill>
                  <a:schemeClr val="bg1"/>
                </a:solidFill>
              </a:rPr>
              <a:t>week #1</a:t>
            </a:r>
            <a:endParaRPr lang="en-US" sz="2000" b="1" dirty="0">
              <a:solidFill>
                <a:schemeClr val="bg1"/>
              </a:solidFill>
              <a:latin typeface="+mj-lt"/>
              <a:ea typeface="Lato Bold" charset="0"/>
              <a:cs typeface="Lato Bold" charset="0"/>
            </a:endParaRPr>
          </a:p>
        </p:txBody>
      </p:sp>
    </p:spTree>
    <p:extLst>
      <p:ext uri="{BB962C8B-B14F-4D97-AF65-F5344CB8AC3E}">
        <p14:creationId xmlns:p14="http://schemas.microsoft.com/office/powerpoint/2010/main" val="32775855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838263" y="1582614"/>
            <a:ext cx="10515600" cy="4447203"/>
          </a:xfrm>
        </p:spPr>
        <p:txBody>
          <a:bodyPr>
            <a:normAutofit/>
          </a:bodyPr>
          <a:lstStyle/>
          <a:p>
            <a:r>
              <a:rPr lang="en-US" sz="3200" dirty="0"/>
              <a:t>Head over to the lab webpage</a:t>
            </a:r>
          </a:p>
          <a:p>
            <a:pPr lvl="1"/>
            <a:r>
              <a:rPr lang="en-US" sz="2800" dirty="0">
                <a:hlinkClick r:id="rId3"/>
              </a:rPr>
              <a:t>https://dslab2019.github.io/</a:t>
            </a:r>
            <a:endParaRPr lang="en-US" sz="2800" dirty="0"/>
          </a:p>
          <a:p>
            <a:pPr marL="0" indent="0">
              <a:buNone/>
            </a:pPr>
            <a:endParaRPr lang="en-US" sz="1400" dirty="0"/>
          </a:p>
          <a:p>
            <a:r>
              <a:rPr lang="en-US" sz="3200" dirty="0"/>
              <a:t>Install python 3.x with </a:t>
            </a:r>
            <a:r>
              <a:rPr lang="en-US" sz="3200" u="sng" dirty="0"/>
              <a:t>Anaconda</a:t>
            </a:r>
          </a:p>
          <a:p>
            <a:r>
              <a:rPr lang="en-US" sz="3200" dirty="0"/>
              <a:t>Configure </a:t>
            </a:r>
            <a:r>
              <a:rPr lang="en-US" sz="3200" dirty="0" err="1"/>
              <a:t>conda</a:t>
            </a:r>
            <a:r>
              <a:rPr lang="en-US" sz="3200" dirty="0"/>
              <a:t> (</a:t>
            </a:r>
            <a:r>
              <a:rPr lang="en-US" sz="3200" b="1" dirty="0" err="1"/>
              <a:t>virtualenv</a:t>
            </a:r>
            <a:r>
              <a:rPr lang="en-US" sz="3200" dirty="0"/>
              <a:t>)</a:t>
            </a:r>
          </a:p>
          <a:p>
            <a:endParaRPr lang="en-US" sz="800" dirty="0"/>
          </a:p>
          <a:p>
            <a:r>
              <a:rPr lang="en-US" sz="3200" dirty="0"/>
              <a:t>Open a terminal</a:t>
            </a:r>
          </a:p>
          <a:p>
            <a:r>
              <a:rPr lang="en-US" sz="3200" dirty="0"/>
              <a:t>Run: </a:t>
            </a:r>
            <a:r>
              <a:rPr lang="en-US" sz="3200" dirty="0" err="1">
                <a:latin typeface="Courier New" panose="02070309020205020404" pitchFamily="49" charset="0"/>
                <a:cs typeface="Courier New" panose="02070309020205020404" pitchFamily="49" charset="0"/>
              </a:rPr>
              <a:t>jupyter</a:t>
            </a:r>
            <a:r>
              <a:rPr lang="en-US" sz="3200" dirty="0">
                <a:latin typeface="Courier New" panose="02070309020205020404" pitchFamily="49" charset="0"/>
                <a:cs typeface="Courier New" panose="02070309020205020404" pitchFamily="49" charset="0"/>
              </a:rPr>
              <a:t> notebook</a:t>
            </a:r>
          </a:p>
        </p:txBody>
      </p:sp>
      <p:sp>
        <p:nvSpPr>
          <p:cNvPr id="6" name="TextBox 5">
            <a:extLst>
              <a:ext uri="{FF2B5EF4-FFF2-40B4-BE49-F238E27FC236}">
                <a16:creationId xmlns:a16="http://schemas.microsoft.com/office/drawing/2014/main" id="{0A5FC2AF-0C8E-6D46-B6B9-9DC55E5A887B}"/>
              </a:ext>
            </a:extLst>
          </p:cNvPr>
          <p:cNvSpPr txBox="1"/>
          <p:nvPr/>
        </p:nvSpPr>
        <p:spPr>
          <a:xfrm>
            <a:off x="4112324" y="180549"/>
            <a:ext cx="396747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Start your engines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D42DA0B6-9FDB-8043-82F2-8AD19D320C9B}"/>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9498073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709824" y="2648430"/>
            <a:ext cx="8804140" cy="1015663"/>
          </a:xfrm>
          <a:prstGeom prst="rect">
            <a:avLst/>
          </a:prstGeom>
          <a:noFill/>
        </p:spPr>
        <p:txBody>
          <a:bodyPr wrap="none" rtlCol="0">
            <a:spAutoFit/>
          </a:bodyPr>
          <a:lstStyle/>
          <a:p>
            <a:pPr algn="ctr"/>
            <a:r>
              <a:rPr lang="en-US" sz="6000" dirty="0">
                <a:solidFill>
                  <a:schemeClr val="bg1"/>
                </a:solidFill>
              </a:rPr>
              <a:t>Overview </a:t>
            </a:r>
            <a:r>
              <a:rPr lang="en-US" sz="6000" dirty="0" err="1">
                <a:solidFill>
                  <a:schemeClr val="bg1"/>
                </a:solidFill>
              </a:rPr>
              <a:t>Jupyter</a:t>
            </a:r>
            <a:r>
              <a:rPr lang="en-US" sz="6000" dirty="0">
                <a:solidFill>
                  <a:schemeClr val="bg1"/>
                </a:solidFill>
              </a:rPr>
              <a:t> notebook</a:t>
            </a: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F4F12A-3F3C-6E42-B9D6-DADCB6E0AD0A}"/>
              </a:ext>
            </a:extLst>
          </p:cNvPr>
          <p:cNvSpPr txBox="1"/>
          <p:nvPr/>
        </p:nvSpPr>
        <p:spPr>
          <a:xfrm>
            <a:off x="82143" y="6312524"/>
            <a:ext cx="3406766" cy="523220"/>
          </a:xfrm>
          <a:prstGeom prst="rect">
            <a:avLst/>
          </a:prstGeom>
          <a:noFill/>
        </p:spPr>
        <p:txBody>
          <a:bodyPr wrap="none" rtlCol="0">
            <a:spAutoFit/>
          </a:bodyPr>
          <a:lstStyle/>
          <a:p>
            <a:pPr algn="ctr"/>
            <a:r>
              <a:rPr lang="en-US" sz="2800" dirty="0">
                <a:solidFill>
                  <a:schemeClr val="bg1"/>
                </a:solidFill>
              </a:rPr>
              <a:t>Spring 2019 - </a:t>
            </a:r>
            <a:r>
              <a:rPr lang="en-US" sz="2800" b="1" dirty="0">
                <a:solidFill>
                  <a:schemeClr val="bg1"/>
                </a:solidFill>
              </a:rPr>
              <a:t>week #1</a:t>
            </a:r>
            <a:endParaRPr lang="en-US" sz="2000" b="1" dirty="0">
              <a:solidFill>
                <a:schemeClr val="bg1"/>
              </a:solidFill>
              <a:latin typeface="+mj-lt"/>
              <a:ea typeface="Lato Bold" charset="0"/>
              <a:cs typeface="Lato Bold" charset="0"/>
            </a:endParaRPr>
          </a:p>
        </p:txBody>
      </p:sp>
      <p:pic>
        <p:nvPicPr>
          <p:cNvPr id="9" name="Picture 2" descr="example notebook of Lorenz differential equations">
            <a:extLst>
              <a:ext uri="{FF2B5EF4-FFF2-40B4-BE49-F238E27FC236}">
                <a16:creationId xmlns:a16="http://schemas.microsoft.com/office/drawing/2014/main" id="{9C9975DC-F0B5-CA46-B81C-B9F5D90107B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10954" y="3648321"/>
            <a:ext cx="3740897" cy="264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8911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492369" y="1008542"/>
            <a:ext cx="11699631" cy="5401530"/>
          </a:xfrm>
        </p:spPr>
        <p:txBody>
          <a:bodyPr>
            <a:normAutofit/>
          </a:bodyPr>
          <a:lstStyle/>
          <a:p>
            <a:r>
              <a:rPr lang="en-US" sz="2800" dirty="0"/>
              <a:t>Open source web application</a:t>
            </a:r>
          </a:p>
          <a:p>
            <a:r>
              <a:rPr lang="en-US" sz="2800" dirty="0"/>
              <a:t>Development started in 2014 as spin-off from </a:t>
            </a:r>
            <a:r>
              <a:rPr lang="en-US" sz="2800" dirty="0" err="1"/>
              <a:t>IPython</a:t>
            </a:r>
            <a:endParaRPr lang="en-US" sz="2800" dirty="0"/>
          </a:p>
          <a:p>
            <a:pPr marL="0" indent="0">
              <a:buNone/>
            </a:pPr>
            <a:endParaRPr lang="en-US" sz="1000" dirty="0"/>
          </a:p>
          <a:p>
            <a:r>
              <a:rPr lang="en-US" sz="2800" dirty="0"/>
              <a:t>Notebooks denotes documents that contain both</a:t>
            </a:r>
          </a:p>
          <a:p>
            <a:pPr lvl="1"/>
            <a:r>
              <a:rPr lang="en-US" sz="2400" dirty="0"/>
              <a:t>Code, and rich text elements (figures, links, equations, </a:t>
            </a:r>
            <a:r>
              <a:rPr lang="en-US" sz="2400" dirty="0" err="1"/>
              <a:t>etc</a:t>
            </a:r>
            <a:r>
              <a:rPr lang="en-US" sz="2400" dirty="0"/>
              <a:t>)</a:t>
            </a:r>
          </a:p>
          <a:p>
            <a:pPr marL="0" indent="0">
              <a:buNone/>
            </a:pPr>
            <a:endParaRPr lang="en-US" sz="1000" dirty="0"/>
          </a:p>
          <a:p>
            <a:r>
              <a:rPr lang="en-US" sz="2800" dirty="0"/>
              <a:t>Notebook documents produced by the </a:t>
            </a:r>
            <a:r>
              <a:rPr lang="en-US" sz="2800" dirty="0" err="1"/>
              <a:t>Jupyter</a:t>
            </a:r>
            <a:r>
              <a:rPr lang="en-US" sz="2800" dirty="0"/>
              <a:t> Notebook App</a:t>
            </a:r>
          </a:p>
          <a:p>
            <a:pPr lvl="1"/>
            <a:r>
              <a:rPr lang="en-US" sz="2800" dirty="0"/>
              <a:t>Client-server application to edit and run notebooks</a:t>
            </a:r>
          </a:p>
          <a:p>
            <a:pPr lvl="1"/>
            <a:r>
              <a:rPr lang="en-US" sz="2800" dirty="0"/>
              <a:t>Two main components: the kernels and a dashboard</a:t>
            </a:r>
          </a:p>
          <a:p>
            <a:pPr marL="457200" lvl="1" indent="0">
              <a:buNone/>
            </a:pPr>
            <a:endParaRPr lang="en-US" sz="1000" dirty="0"/>
          </a:p>
          <a:p>
            <a:r>
              <a:rPr lang="en-US" sz="2800" dirty="0" err="1"/>
              <a:t>Jupyter</a:t>
            </a:r>
            <a:r>
              <a:rPr lang="en-US" sz="2800" dirty="0"/>
              <a:t> is a loose acronym meaning Julia, Python and R</a:t>
            </a:r>
          </a:p>
          <a:p>
            <a:r>
              <a:rPr lang="en-US" sz="2800" dirty="0"/>
              <a:t>Nowadays, </a:t>
            </a:r>
            <a:r>
              <a:rPr lang="en-US" sz="2800" dirty="0" err="1"/>
              <a:t>Jupyter</a:t>
            </a:r>
            <a:r>
              <a:rPr lang="en-US" sz="2800" dirty="0"/>
              <a:t> supports </a:t>
            </a:r>
            <a:r>
              <a:rPr lang="en-US" sz="2800" dirty="0">
                <a:hlinkClick r:id="rId3"/>
              </a:rPr>
              <a:t>many other languages</a:t>
            </a:r>
            <a:endParaRPr lang="en-US" sz="2800" dirty="0"/>
          </a:p>
        </p:txBody>
      </p:sp>
      <p:sp>
        <p:nvSpPr>
          <p:cNvPr id="6" name="TextBox 5">
            <a:extLst>
              <a:ext uri="{FF2B5EF4-FFF2-40B4-BE49-F238E27FC236}">
                <a16:creationId xmlns:a16="http://schemas.microsoft.com/office/drawing/2014/main" id="{C1C2D7C7-D229-F840-9111-B2457469DB1A}"/>
              </a:ext>
            </a:extLst>
          </p:cNvPr>
          <p:cNvSpPr txBox="1"/>
          <p:nvPr/>
        </p:nvSpPr>
        <p:spPr>
          <a:xfrm>
            <a:off x="3008182" y="180549"/>
            <a:ext cx="6175775"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What is a </a:t>
            </a:r>
            <a:r>
              <a:rPr lang="en-US" sz="4000" b="1" dirty="0" err="1">
                <a:solidFill>
                  <a:schemeClr val="tx2"/>
                </a:solidFill>
                <a:latin typeface="+mj-lt"/>
                <a:ea typeface="Lato" charset="0"/>
                <a:cs typeface="Lato" charset="0"/>
              </a:rPr>
              <a:t>Jupyter</a:t>
            </a:r>
            <a:r>
              <a:rPr lang="en-US" sz="4000" b="1" dirty="0">
                <a:solidFill>
                  <a:schemeClr val="tx2"/>
                </a:solidFill>
                <a:latin typeface="+mj-lt"/>
                <a:ea typeface="Lato" charset="0"/>
                <a:cs typeface="Lato" charset="0"/>
              </a:rPr>
              <a:t> notebook?</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ADC7A542-AFB9-454C-B378-4B46F8CD1C5C}"/>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7216349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233196" y="4053393"/>
            <a:ext cx="7011666" cy="2001838"/>
          </a:xfrm>
        </p:spPr>
        <p:txBody>
          <a:bodyPr>
            <a:normAutofit/>
          </a:bodyPr>
          <a:lstStyle/>
          <a:p>
            <a:r>
              <a:rPr lang="en-US" dirty="0"/>
              <a:t>The </a:t>
            </a:r>
            <a:r>
              <a:rPr lang="en-US" b="1" dirty="0"/>
              <a:t>notebook server </a:t>
            </a:r>
            <a:r>
              <a:rPr lang="en-US" dirty="0"/>
              <a:t>is responsible for saving and loading notebooks</a:t>
            </a:r>
          </a:p>
          <a:p>
            <a:r>
              <a:rPr lang="en-US" dirty="0"/>
              <a:t>The notebook is saved as a JSON file</a:t>
            </a:r>
          </a:p>
          <a:p>
            <a:r>
              <a:rPr lang="en-US" dirty="0"/>
              <a:t>The </a:t>
            </a:r>
            <a:r>
              <a:rPr lang="en-US" b="1" dirty="0"/>
              <a:t>kernel</a:t>
            </a:r>
            <a:r>
              <a:rPr lang="en-US" dirty="0"/>
              <a:t> gets sent cells of code to execute</a:t>
            </a:r>
          </a:p>
        </p:txBody>
      </p:sp>
      <p:pic>
        <p:nvPicPr>
          <p:cNvPr id="1026" name="Picture 2" descr="Résultat de recherche d'images pour &quot;jupyter architecture kernels&quot;">
            <a:extLst>
              <a:ext uri="{FF2B5EF4-FFF2-40B4-BE49-F238E27FC236}">
                <a16:creationId xmlns:a16="http://schemas.microsoft.com/office/drawing/2014/main" id="{B196A05D-C3C1-1643-AE70-B09966C09F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65135" y="1178341"/>
            <a:ext cx="7326865" cy="41322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A8254D-CF6E-384A-867F-F6C92DF7718E}"/>
              </a:ext>
            </a:extLst>
          </p:cNvPr>
          <p:cNvSpPr txBox="1"/>
          <p:nvPr/>
        </p:nvSpPr>
        <p:spPr>
          <a:xfrm>
            <a:off x="3055607" y="180549"/>
            <a:ext cx="6080942" cy="661712"/>
          </a:xfrm>
          <a:prstGeom prst="rect">
            <a:avLst/>
          </a:prstGeom>
          <a:noFill/>
        </p:spPr>
        <p:txBody>
          <a:bodyPr wrap="none" lIns="45711" tIns="22856" rIns="45711" bIns="22856" rtlCol="0">
            <a:spAutoFit/>
          </a:bodyPr>
          <a:lstStyle/>
          <a:p>
            <a:pPr algn="ctr"/>
            <a:r>
              <a:rPr lang="en-US" sz="4000" b="1" dirty="0" err="1">
                <a:solidFill>
                  <a:schemeClr val="tx2"/>
                </a:solidFill>
                <a:latin typeface="+mj-lt"/>
                <a:ea typeface="Lato" charset="0"/>
                <a:cs typeface="Lato" charset="0"/>
              </a:rPr>
              <a:t>Jupyter</a:t>
            </a:r>
            <a:r>
              <a:rPr lang="en-US" sz="4000" b="1" dirty="0">
                <a:solidFill>
                  <a:schemeClr val="tx2"/>
                </a:solidFill>
                <a:latin typeface="+mj-lt"/>
                <a:ea typeface="Lato" charset="0"/>
                <a:cs typeface="Lato" charset="0"/>
              </a:rPr>
              <a:t> is language-agnostic</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0DC609F6-FC08-D24E-8C65-27534327D4CC}"/>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0609422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552575"/>
            <a:ext cx="11036300" cy="4624388"/>
          </a:xfrm>
        </p:spPr>
        <p:txBody>
          <a:bodyPr>
            <a:normAutofit/>
          </a:bodyPr>
          <a:lstStyle/>
          <a:p>
            <a:r>
              <a:rPr lang="en-US" sz="3200" dirty="0"/>
              <a:t>We are running </a:t>
            </a:r>
            <a:r>
              <a:rPr lang="en-US" sz="3200" dirty="0" err="1"/>
              <a:t>Jupyter</a:t>
            </a:r>
            <a:r>
              <a:rPr lang="en-US" sz="3200" dirty="0"/>
              <a:t> on Python 3</a:t>
            </a:r>
          </a:p>
          <a:p>
            <a:r>
              <a:rPr lang="en-US" sz="3200" dirty="0"/>
              <a:t>Let’s set up a Python 2 kernel using </a:t>
            </a:r>
            <a:r>
              <a:rPr lang="en-US" sz="3200" dirty="0" err="1"/>
              <a:t>conda</a:t>
            </a:r>
            <a:endParaRPr lang="en-US" sz="3200" dirty="0"/>
          </a:p>
          <a:p>
            <a:endParaRPr lang="en-US" sz="3200" dirty="0"/>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conda</a:t>
            </a:r>
            <a:r>
              <a:rPr lang="en-US" dirty="0">
                <a:latin typeface="Courier New" panose="02070309020205020404" pitchFamily="49" charset="0"/>
                <a:cs typeface="Courier New" panose="02070309020205020404" pitchFamily="49" charset="0"/>
              </a:rPr>
              <a:t> create --name ipykernel_py2 python=2 </a:t>
            </a:r>
            <a:r>
              <a:rPr lang="en-US" dirty="0" err="1">
                <a:latin typeface="Courier New" panose="02070309020205020404" pitchFamily="49" charset="0"/>
                <a:cs typeface="Courier New" panose="02070309020205020404" pitchFamily="49" charset="0"/>
              </a:rPr>
              <a:t>ipykernel</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conda</a:t>
            </a:r>
            <a:r>
              <a:rPr lang="en-US" dirty="0">
                <a:latin typeface="Courier New" panose="02070309020205020404" pitchFamily="49" charset="0"/>
                <a:cs typeface="Courier New" panose="02070309020205020404" pitchFamily="49" charset="0"/>
              </a:rPr>
              <a:t> activate ipykernel_py2</a:t>
            </a:r>
          </a:p>
          <a:p>
            <a:pPr marL="0" indent="0">
              <a:buNone/>
            </a:pPr>
            <a:r>
              <a:rPr lang="en-US" dirty="0">
                <a:latin typeface="Courier New" panose="02070309020205020404" pitchFamily="49" charset="0"/>
                <a:cs typeface="Courier New" panose="02070309020205020404" pitchFamily="49" charset="0"/>
              </a:rPr>
              <a:t>~ python -m </a:t>
            </a:r>
            <a:r>
              <a:rPr lang="en-US" dirty="0" err="1">
                <a:latin typeface="Courier New" panose="02070309020205020404" pitchFamily="49" charset="0"/>
                <a:cs typeface="Courier New" panose="02070309020205020404" pitchFamily="49" charset="0"/>
              </a:rPr>
              <a:t>ipykernel</a:t>
            </a:r>
            <a:r>
              <a:rPr lang="en-US" dirty="0">
                <a:latin typeface="Courier New" panose="02070309020205020404" pitchFamily="49" charset="0"/>
                <a:cs typeface="Courier New" panose="02070309020205020404" pitchFamily="49" charset="0"/>
              </a:rPr>
              <a:t> install --user</a:t>
            </a:r>
            <a:endParaRPr lang="en-US" sz="28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02606CB-69F0-A24F-A5F9-9BA4F10972DC}"/>
              </a:ext>
            </a:extLst>
          </p:cNvPr>
          <p:cNvSpPr txBox="1"/>
          <p:nvPr/>
        </p:nvSpPr>
        <p:spPr>
          <a:xfrm>
            <a:off x="3052142" y="180549"/>
            <a:ext cx="6087867"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Setting up a Python 2 kernel</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B4575088-DE8B-1047-9436-4F3CDF8CE684}"/>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7096035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876511" y="2648430"/>
            <a:ext cx="8470781" cy="1015663"/>
          </a:xfrm>
          <a:prstGeom prst="rect">
            <a:avLst/>
          </a:prstGeom>
          <a:noFill/>
        </p:spPr>
        <p:txBody>
          <a:bodyPr wrap="none" rtlCol="0">
            <a:spAutoFit/>
          </a:bodyPr>
          <a:lstStyle/>
          <a:p>
            <a:pPr algn="ctr"/>
            <a:r>
              <a:rPr lang="en-US" sz="6000" dirty="0">
                <a:solidFill>
                  <a:schemeClr val="bg1"/>
                </a:solidFill>
              </a:rPr>
              <a:t>Crash-course in Python 3.x</a:t>
            </a:r>
            <a:endParaRPr lang="en-US" sz="5900" dirty="0">
              <a:solidFill>
                <a:schemeClr val="bg1"/>
              </a:solidFill>
              <a:latin typeface="+mj-lt"/>
              <a:ea typeface="Lato Bold" charset="0"/>
              <a:cs typeface="Lato Bold" charset="0"/>
            </a:endParaRP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BF4F12A-3F3C-6E42-B9D6-DADCB6E0AD0A}"/>
              </a:ext>
            </a:extLst>
          </p:cNvPr>
          <p:cNvSpPr txBox="1"/>
          <p:nvPr/>
        </p:nvSpPr>
        <p:spPr>
          <a:xfrm>
            <a:off x="82143" y="6312524"/>
            <a:ext cx="3406766" cy="523220"/>
          </a:xfrm>
          <a:prstGeom prst="rect">
            <a:avLst/>
          </a:prstGeom>
          <a:noFill/>
        </p:spPr>
        <p:txBody>
          <a:bodyPr wrap="none" rtlCol="0">
            <a:spAutoFit/>
          </a:bodyPr>
          <a:lstStyle/>
          <a:p>
            <a:pPr algn="ctr"/>
            <a:r>
              <a:rPr lang="en-US" sz="2800" dirty="0">
                <a:solidFill>
                  <a:schemeClr val="bg1"/>
                </a:solidFill>
              </a:rPr>
              <a:t>Spring 2019 - </a:t>
            </a:r>
            <a:r>
              <a:rPr lang="en-US" sz="2800" b="1" dirty="0">
                <a:solidFill>
                  <a:schemeClr val="bg1"/>
                </a:solidFill>
              </a:rPr>
              <a:t>week #1</a:t>
            </a:r>
            <a:endParaRPr lang="en-US" sz="2000" b="1" dirty="0">
              <a:solidFill>
                <a:schemeClr val="bg1"/>
              </a:solidFill>
              <a:latin typeface="+mj-lt"/>
              <a:ea typeface="Lato Bold" charset="0"/>
              <a:cs typeface="Lato Bold" charset="0"/>
            </a:endParaRPr>
          </a:p>
        </p:txBody>
      </p:sp>
      <p:pic>
        <p:nvPicPr>
          <p:cNvPr id="11" name="Picture 2" descr="Résultat de recherche d'images pour &quot;python 3&quot;">
            <a:extLst>
              <a:ext uri="{FF2B5EF4-FFF2-40B4-BE49-F238E27FC236}">
                <a16:creationId xmlns:a16="http://schemas.microsoft.com/office/drawing/2014/main" id="{6430DF47-6421-6949-8D94-A319796EB9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59337" y="3664093"/>
            <a:ext cx="2480264" cy="248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0053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ésultat de recherche d'images pour &quot;big data landscape 2019&quot;">
            <a:extLst>
              <a:ext uri="{FF2B5EF4-FFF2-40B4-BE49-F238E27FC236}">
                <a16:creationId xmlns:a16="http://schemas.microsoft.com/office/drawing/2014/main" id="{3359E256-E22B-1243-9DE5-129643CBDCAD}"/>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251787" y="873791"/>
            <a:ext cx="7712609" cy="54141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A9D3E5-C64E-F345-9B99-D4552C6D6CEF}"/>
              </a:ext>
            </a:extLst>
          </p:cNvPr>
          <p:cNvSpPr txBox="1"/>
          <p:nvPr/>
        </p:nvSpPr>
        <p:spPr>
          <a:xfrm>
            <a:off x="2995319" y="180549"/>
            <a:ext cx="620142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Data Science landscape 2018</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52EEE714-981D-BD4E-85FD-F2FC28324D02}"/>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8012030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527539" y="1282700"/>
            <a:ext cx="11664462" cy="5291138"/>
          </a:xfrm>
        </p:spPr>
        <p:txBody>
          <a:bodyPr>
            <a:normAutofit/>
          </a:bodyPr>
          <a:lstStyle/>
          <a:p>
            <a:r>
              <a:rPr lang="en-US" sz="2800" dirty="0"/>
              <a:t>Open source programming language</a:t>
            </a:r>
          </a:p>
          <a:p>
            <a:r>
              <a:rPr lang="en-US" sz="2800" dirty="0"/>
              <a:t>Conceived in the Netherlands by Guido van Rossum</a:t>
            </a:r>
          </a:p>
          <a:p>
            <a:r>
              <a:rPr lang="en-US" sz="2800" dirty="0"/>
              <a:t>Implementation started in December 1989</a:t>
            </a:r>
          </a:p>
          <a:p>
            <a:endParaRPr lang="en-US" sz="1600" dirty="0"/>
          </a:p>
          <a:p>
            <a:r>
              <a:rPr lang="en-US" sz="2800" i="1" dirty="0"/>
              <a:t>Python 2.x is legacy, Python 3.x is the present &amp; future of the language</a:t>
            </a:r>
            <a:endParaRPr lang="en-US" sz="2800" dirty="0"/>
          </a:p>
          <a:p>
            <a:r>
              <a:rPr lang="en-US" sz="2800" dirty="0"/>
              <a:t>Python 2.0 released on October 16, 2000 (</a:t>
            </a:r>
            <a:r>
              <a:rPr lang="en-US" sz="2800" u="sng" dirty="0"/>
              <a:t>current</a:t>
            </a:r>
            <a:r>
              <a:rPr lang="en-US" sz="2800" dirty="0"/>
              <a:t>: 2.7.15)</a:t>
            </a:r>
          </a:p>
          <a:p>
            <a:r>
              <a:rPr lang="en-US" sz="2800" dirty="0"/>
              <a:t>Python 3.0 released on December 3, 2008 (</a:t>
            </a:r>
            <a:r>
              <a:rPr lang="en-US" sz="2800" u="sng" dirty="0"/>
              <a:t>current</a:t>
            </a:r>
            <a:r>
              <a:rPr lang="en-US" sz="2800" dirty="0"/>
              <a:t>: 3.7.2)</a:t>
            </a:r>
          </a:p>
          <a:p>
            <a:pPr marL="0" indent="0">
              <a:buNone/>
            </a:pPr>
            <a:endParaRPr lang="en-US" sz="1600" dirty="0"/>
          </a:p>
          <a:p>
            <a:r>
              <a:rPr lang="en-US" sz="2800" dirty="0"/>
              <a:t>High-level, portable, interpreted, object-oriented</a:t>
            </a:r>
          </a:p>
        </p:txBody>
      </p:sp>
      <p:sp>
        <p:nvSpPr>
          <p:cNvPr id="6" name="TextBox 5">
            <a:extLst>
              <a:ext uri="{FF2B5EF4-FFF2-40B4-BE49-F238E27FC236}">
                <a16:creationId xmlns:a16="http://schemas.microsoft.com/office/drawing/2014/main" id="{CF685FF8-D6AE-194D-A7DA-8DBE1738E006}"/>
              </a:ext>
            </a:extLst>
          </p:cNvPr>
          <p:cNvSpPr txBox="1"/>
          <p:nvPr/>
        </p:nvSpPr>
        <p:spPr>
          <a:xfrm>
            <a:off x="3648427" y="180549"/>
            <a:ext cx="4895296"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Brief history of Python</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70C017B7-03D3-2640-B02A-35DF450DFA60}"/>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526980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282700"/>
            <a:ext cx="11036300" cy="4894263"/>
          </a:xfrm>
        </p:spPr>
        <p:txBody>
          <a:bodyPr>
            <a:normAutofit/>
          </a:bodyPr>
          <a:lstStyle/>
          <a:p>
            <a:r>
              <a:rPr lang="en-US" sz="3200" dirty="0"/>
              <a:t>Easy, Fast &amp; Broad</a:t>
            </a:r>
          </a:p>
          <a:p>
            <a:pPr marL="0" indent="0">
              <a:buNone/>
            </a:pPr>
            <a:endParaRPr lang="en-US" sz="1050" dirty="0"/>
          </a:p>
          <a:p>
            <a:r>
              <a:rPr lang="en-US" sz="3200" dirty="0"/>
              <a:t>Python Has a Healthy, Active and Supportive Community</a:t>
            </a:r>
          </a:p>
          <a:p>
            <a:pPr lvl="1"/>
            <a:r>
              <a:rPr lang="en-US" sz="2800" dirty="0"/>
              <a:t>Plenty of documentation, guides, tutorials and more</a:t>
            </a:r>
          </a:p>
          <a:p>
            <a:pPr lvl="1"/>
            <a:r>
              <a:rPr lang="en-US" sz="2800" dirty="0"/>
              <a:t>Incredibly active developer community</a:t>
            </a:r>
          </a:p>
          <a:p>
            <a:pPr marL="0" indent="0">
              <a:buNone/>
            </a:pPr>
            <a:endParaRPr lang="en-US" sz="1050" dirty="0"/>
          </a:p>
          <a:p>
            <a:r>
              <a:rPr lang="en-US" sz="3200" dirty="0"/>
              <a:t>Python Has Some Great Corporate Sponsors</a:t>
            </a:r>
          </a:p>
          <a:p>
            <a:pPr lvl="1"/>
            <a:r>
              <a:rPr lang="en-US" sz="2800" dirty="0"/>
              <a:t>Google!</a:t>
            </a:r>
          </a:p>
          <a:p>
            <a:pPr marL="457200" lvl="1" indent="0">
              <a:buNone/>
            </a:pPr>
            <a:endParaRPr lang="en-US" sz="1050" dirty="0"/>
          </a:p>
          <a:p>
            <a:r>
              <a:rPr lang="en-US" sz="3200" dirty="0"/>
              <a:t>Python has Extensive Libraries</a:t>
            </a:r>
          </a:p>
        </p:txBody>
      </p:sp>
      <p:sp>
        <p:nvSpPr>
          <p:cNvPr id="6" name="TextBox 5">
            <a:extLst>
              <a:ext uri="{FF2B5EF4-FFF2-40B4-BE49-F238E27FC236}">
                <a16:creationId xmlns:a16="http://schemas.microsoft.com/office/drawing/2014/main" id="{43EB4A5B-5246-5D45-B4CF-AFBDD23C24F1}"/>
              </a:ext>
            </a:extLst>
          </p:cNvPr>
          <p:cNvSpPr txBox="1"/>
          <p:nvPr/>
        </p:nvSpPr>
        <p:spPr>
          <a:xfrm>
            <a:off x="4622348" y="180549"/>
            <a:ext cx="2947456"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Why Python?</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8AA8A559-3C4A-A147-89AF-A539880A63B8}"/>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906305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488831"/>
            <a:ext cx="11036300" cy="4762744"/>
          </a:xfrm>
        </p:spPr>
        <p:txBody>
          <a:bodyPr>
            <a:normAutofit/>
          </a:bodyPr>
          <a:lstStyle/>
          <a:p>
            <a:r>
              <a:rPr lang="en-US" sz="3200" dirty="0">
                <a:hlinkClick r:id="rId3"/>
              </a:rPr>
              <a:t>https://docs.python.org/3.7/tutorial/</a:t>
            </a:r>
            <a:endParaRPr lang="en-US" sz="1050" dirty="0"/>
          </a:p>
          <a:p>
            <a:endParaRPr lang="en-US" sz="900" dirty="0"/>
          </a:p>
          <a:p>
            <a:r>
              <a:rPr lang="en-US" sz="3200" dirty="0"/>
              <a:t>Books include:</a:t>
            </a:r>
          </a:p>
          <a:p>
            <a:pPr lvl="1"/>
            <a:r>
              <a:rPr lang="en-US" sz="2400" dirty="0"/>
              <a:t>Learning Python by Mark Lutz</a:t>
            </a:r>
          </a:p>
          <a:p>
            <a:pPr lvl="1"/>
            <a:r>
              <a:rPr lang="en-US" sz="2400" dirty="0"/>
              <a:t>Python Essential Reference by David Beazley</a:t>
            </a:r>
          </a:p>
          <a:p>
            <a:pPr lvl="1"/>
            <a:r>
              <a:rPr lang="en-US" sz="2400" dirty="0"/>
              <a:t>Python for Data Analysis by William McKinney</a:t>
            </a:r>
          </a:p>
          <a:p>
            <a:pPr lvl="1"/>
            <a:r>
              <a:rPr lang="en-US" sz="2400" dirty="0">
                <a:hlinkClick r:id="rId4"/>
              </a:rPr>
              <a:t>https://github.com/justmarkham/DAT8#python-resources</a:t>
            </a:r>
            <a:endParaRPr lang="en-US" sz="2400" dirty="0"/>
          </a:p>
          <a:p>
            <a:pPr marL="457200" lvl="1" indent="0">
              <a:buNone/>
            </a:pPr>
            <a:endParaRPr lang="en-US" sz="1400" dirty="0"/>
          </a:p>
          <a:p>
            <a:r>
              <a:rPr lang="en-US" sz="2800" dirty="0"/>
              <a:t>Python Quick Reference</a:t>
            </a:r>
          </a:p>
          <a:p>
            <a:pPr lvl="1"/>
            <a:r>
              <a:rPr lang="en-US" sz="2400" dirty="0">
                <a:hlinkClick r:id="rId5"/>
              </a:rPr>
              <a:t>https://github.com/justmarkham/python-reference</a:t>
            </a:r>
            <a:endParaRPr lang="en-US" sz="2400" dirty="0"/>
          </a:p>
        </p:txBody>
      </p:sp>
      <p:sp>
        <p:nvSpPr>
          <p:cNvPr id="6" name="TextBox 5">
            <a:extLst>
              <a:ext uri="{FF2B5EF4-FFF2-40B4-BE49-F238E27FC236}">
                <a16:creationId xmlns:a16="http://schemas.microsoft.com/office/drawing/2014/main" id="{038DAAB5-5BF2-3043-9B42-D08EDFF11FBF}"/>
              </a:ext>
            </a:extLst>
          </p:cNvPr>
          <p:cNvSpPr txBox="1"/>
          <p:nvPr/>
        </p:nvSpPr>
        <p:spPr>
          <a:xfrm>
            <a:off x="3739418" y="180549"/>
            <a:ext cx="4713324"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Python 3.x references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AEC182D9-5260-B440-8596-030578151ED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3671297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127125"/>
            <a:ext cx="11036300" cy="5133975"/>
          </a:xfrm>
        </p:spPr>
        <p:txBody>
          <a:bodyPr>
            <a:normAutofit/>
          </a:bodyPr>
          <a:lstStyle/>
          <a:p>
            <a:pPr marL="514350" indent="-514350">
              <a:buFont typeface="+mj-lt"/>
              <a:buAutoNum type="arabicPeriod"/>
            </a:pPr>
            <a:r>
              <a:rPr lang="en-US" sz="2800" dirty="0"/>
              <a:t>Incorrect indentation, tabs and spaces</a:t>
            </a:r>
          </a:p>
          <a:p>
            <a:pPr lvl="1"/>
            <a:r>
              <a:rPr lang="en-US" sz="2400" dirty="0"/>
              <a:t>Never use tabs, only spaces (4)</a:t>
            </a:r>
            <a:endParaRPr lang="en-US" sz="1000" dirty="0"/>
          </a:p>
          <a:p>
            <a:pPr marL="514350" indent="-514350">
              <a:buFont typeface="+mj-lt"/>
              <a:buAutoNum type="arabicPeriod"/>
            </a:pPr>
            <a:r>
              <a:rPr lang="en-US" sz="2800" dirty="0"/>
              <a:t>Using a mutable value as a default value </a:t>
            </a:r>
          </a:p>
          <a:p>
            <a:pPr lvl="1"/>
            <a:r>
              <a:rPr lang="en-US" sz="2400" dirty="0"/>
              <a:t> </a:t>
            </a:r>
          </a:p>
          <a:p>
            <a:pPr marL="0" indent="0">
              <a:buNone/>
            </a:pPr>
            <a:endParaRPr lang="en-US" sz="800" dirty="0"/>
          </a:p>
          <a:p>
            <a:pPr marL="514350" indent="-514350">
              <a:buFont typeface="+mj-lt"/>
              <a:buAutoNum type="arabicPeriod" startAt="3"/>
            </a:pPr>
            <a:r>
              <a:rPr lang="en-US" sz="2800" dirty="0"/>
              <a:t>Scoping (local vs global variable)</a:t>
            </a:r>
          </a:p>
          <a:p>
            <a:pPr lvl="1"/>
            <a:r>
              <a:rPr lang="en-US" sz="2400" dirty="0"/>
              <a:t> </a:t>
            </a:r>
          </a:p>
          <a:p>
            <a:pPr marL="457200" lvl="1" indent="0">
              <a:buNone/>
            </a:pPr>
            <a:endParaRPr lang="en-US" sz="1000" dirty="0"/>
          </a:p>
          <a:p>
            <a:pPr marL="0" indent="0">
              <a:buNone/>
            </a:pPr>
            <a:endParaRPr lang="en-US" sz="700" dirty="0"/>
          </a:p>
          <a:p>
            <a:pPr marL="514350" indent="-514350">
              <a:buFont typeface="+mj-lt"/>
              <a:buAutoNum type="arabicPeriod" startAt="4"/>
            </a:pPr>
            <a:r>
              <a:rPr lang="en-US" sz="2800" dirty="0"/>
              <a:t>Copying vs referencing (mutable types)</a:t>
            </a:r>
          </a:p>
          <a:p>
            <a:pPr lvl="1"/>
            <a:r>
              <a:rPr lang="en-US" sz="2400" dirty="0"/>
              <a:t> </a:t>
            </a:r>
          </a:p>
        </p:txBody>
      </p:sp>
      <p:pic>
        <p:nvPicPr>
          <p:cNvPr id="7" name="Picture 6">
            <a:extLst>
              <a:ext uri="{FF2B5EF4-FFF2-40B4-BE49-F238E27FC236}">
                <a16:creationId xmlns:a16="http://schemas.microsoft.com/office/drawing/2014/main" id="{C6940D77-DB49-1F47-865A-9C4395E805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9523" y="3720568"/>
            <a:ext cx="1089196" cy="669588"/>
          </a:xfrm>
          <a:prstGeom prst="rect">
            <a:avLst/>
          </a:prstGeom>
        </p:spPr>
      </p:pic>
      <p:pic>
        <p:nvPicPr>
          <p:cNvPr id="8" name="Picture 7">
            <a:extLst>
              <a:ext uri="{FF2B5EF4-FFF2-40B4-BE49-F238E27FC236}">
                <a16:creationId xmlns:a16="http://schemas.microsoft.com/office/drawing/2014/main" id="{37649822-AEB7-6C4A-90B7-67FB9AD326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9523" y="3720568"/>
            <a:ext cx="1103702" cy="827777"/>
          </a:xfrm>
          <a:prstGeom prst="rect">
            <a:avLst/>
          </a:prstGeom>
        </p:spPr>
      </p:pic>
      <p:pic>
        <p:nvPicPr>
          <p:cNvPr id="9" name="Picture 8">
            <a:extLst>
              <a:ext uri="{FF2B5EF4-FFF2-40B4-BE49-F238E27FC236}">
                <a16:creationId xmlns:a16="http://schemas.microsoft.com/office/drawing/2014/main" id="{D709BC3E-BCB4-F546-8F74-671557EC21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19523" y="2606803"/>
            <a:ext cx="1566109" cy="575497"/>
          </a:xfrm>
          <a:prstGeom prst="rect">
            <a:avLst/>
          </a:prstGeom>
        </p:spPr>
      </p:pic>
      <p:pic>
        <p:nvPicPr>
          <p:cNvPr id="10" name="Picture 9">
            <a:extLst>
              <a:ext uri="{FF2B5EF4-FFF2-40B4-BE49-F238E27FC236}">
                <a16:creationId xmlns:a16="http://schemas.microsoft.com/office/drawing/2014/main" id="{9C5A1A4A-82CF-EA42-A491-7F49608E92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9523" y="5030603"/>
            <a:ext cx="1359499" cy="949650"/>
          </a:xfrm>
          <a:prstGeom prst="rect">
            <a:avLst/>
          </a:prstGeom>
        </p:spPr>
      </p:pic>
      <p:sp>
        <p:nvSpPr>
          <p:cNvPr id="11" name="TextBox 10">
            <a:extLst>
              <a:ext uri="{FF2B5EF4-FFF2-40B4-BE49-F238E27FC236}">
                <a16:creationId xmlns:a16="http://schemas.microsoft.com/office/drawing/2014/main" id="{B50CEF1F-A5A7-AD4B-A141-A67B6B9D3954}"/>
              </a:ext>
            </a:extLst>
          </p:cNvPr>
          <p:cNvSpPr txBox="1"/>
          <p:nvPr/>
        </p:nvSpPr>
        <p:spPr>
          <a:xfrm>
            <a:off x="3223225" y="180549"/>
            <a:ext cx="5745722"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Common pitfalls in Python</a:t>
            </a:r>
            <a:endParaRPr lang="id-ID" sz="4000" b="1" dirty="0">
              <a:solidFill>
                <a:schemeClr val="tx2"/>
              </a:solidFill>
              <a:latin typeface="+mj-lt"/>
              <a:ea typeface="Lato" charset="0"/>
              <a:cs typeface="Lato" charset="0"/>
            </a:endParaRPr>
          </a:p>
        </p:txBody>
      </p:sp>
      <p:sp>
        <p:nvSpPr>
          <p:cNvPr id="12" name="Rectangle 11">
            <a:extLst>
              <a:ext uri="{FF2B5EF4-FFF2-40B4-BE49-F238E27FC236}">
                <a16:creationId xmlns:a16="http://schemas.microsoft.com/office/drawing/2014/main" id="{5616A643-A1A3-C14E-A52B-214C88EC35CB}"/>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662807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1155700" y="1282700"/>
            <a:ext cx="11036300" cy="4894263"/>
          </a:xfrm>
        </p:spPr>
        <p:txBody>
          <a:bodyPr>
            <a:normAutofit/>
          </a:bodyPr>
          <a:lstStyle/>
          <a:p>
            <a:r>
              <a:rPr lang="en-US" sz="3200" dirty="0"/>
              <a:t>Download the </a:t>
            </a:r>
            <a:r>
              <a:rPr lang="en-US" sz="3200" b="1" dirty="0" err="1"/>
              <a:t>DSLab</a:t>
            </a:r>
            <a:r>
              <a:rPr lang="en-US" sz="3200" b="1" dirty="0"/>
              <a:t> Week 1</a:t>
            </a:r>
            <a:r>
              <a:rPr lang="en-US" sz="3200" dirty="0"/>
              <a:t> </a:t>
            </a:r>
            <a:r>
              <a:rPr lang="en-US" sz="3200" dirty="0" err="1"/>
              <a:t>Jupyter</a:t>
            </a:r>
            <a:r>
              <a:rPr lang="en-US" sz="3200" dirty="0"/>
              <a:t> notebook</a:t>
            </a:r>
          </a:p>
          <a:p>
            <a:pPr marL="457200" lvl="1" indent="0">
              <a:buNone/>
            </a:pPr>
            <a:r>
              <a:rPr lang="en-US" sz="2400" dirty="0">
                <a:hlinkClick r:id="rId3"/>
              </a:rPr>
              <a:t>https://dslab2019.github.io/notebooks/DSLab_week1_CCPython.ipynb</a:t>
            </a:r>
            <a:endParaRPr lang="en-US" sz="2400" dirty="0"/>
          </a:p>
          <a:p>
            <a:pPr marL="0" indent="0">
              <a:buNone/>
            </a:pPr>
            <a:endParaRPr lang="en-US" sz="3200" dirty="0"/>
          </a:p>
          <a:p>
            <a:pPr marL="514350" indent="-514350">
              <a:buFont typeface="+mj-lt"/>
              <a:buAutoNum type="arabicPeriod"/>
            </a:pPr>
            <a:r>
              <a:rPr lang="en-US" sz="3200" dirty="0"/>
              <a:t>Generators</a:t>
            </a:r>
          </a:p>
          <a:p>
            <a:pPr marL="514350" indent="-514350">
              <a:buFont typeface="+mj-lt"/>
              <a:buAutoNum type="arabicPeriod"/>
            </a:pPr>
            <a:r>
              <a:rPr lang="en-US" sz="3200" dirty="0"/>
              <a:t>List comprehension</a:t>
            </a:r>
          </a:p>
          <a:p>
            <a:pPr marL="514350" indent="-514350">
              <a:buFont typeface="+mj-lt"/>
              <a:buAutoNum type="arabicPeriod"/>
            </a:pPr>
            <a:r>
              <a:rPr lang="en-US" sz="3200" dirty="0"/>
              <a:t>Lambda Operator and the functions map() and reduce()</a:t>
            </a:r>
          </a:p>
          <a:p>
            <a:pPr marL="514350" indent="-514350">
              <a:buFont typeface="+mj-lt"/>
              <a:buAutoNum type="arabicPeriod"/>
            </a:pPr>
            <a:r>
              <a:rPr lang="en-US" sz="3200" dirty="0"/>
              <a:t>Lists of characters and the functions join() and append()</a:t>
            </a:r>
          </a:p>
        </p:txBody>
      </p:sp>
      <p:sp>
        <p:nvSpPr>
          <p:cNvPr id="6" name="TextBox 5">
            <a:extLst>
              <a:ext uri="{FF2B5EF4-FFF2-40B4-BE49-F238E27FC236}">
                <a16:creationId xmlns:a16="http://schemas.microsoft.com/office/drawing/2014/main" id="{A733D6EC-A017-EA49-BAA8-D22EECF7179F}"/>
              </a:ext>
            </a:extLst>
          </p:cNvPr>
          <p:cNvSpPr txBox="1"/>
          <p:nvPr/>
        </p:nvSpPr>
        <p:spPr>
          <a:xfrm>
            <a:off x="3345218" y="180549"/>
            <a:ext cx="5501745"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A few exercises in Python</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7A4E3BBF-143A-0C46-BE1C-18D56276F64C}"/>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505806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75" y="0"/>
            <a:ext cx="12188825" cy="6330453"/>
          </a:xfrm>
          <a:prstGeom prst="rect">
            <a:avLst/>
          </a:prstGeom>
          <a:gradFill flip="none" rotWithShape="1">
            <a:gsLst>
              <a:gs pos="22000">
                <a:srgbClr val="001334">
                  <a:alpha val="90000"/>
                </a:srgbClr>
              </a:gs>
              <a:gs pos="88000">
                <a:srgbClr val="002060">
                  <a:alpha val="78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AutoShape 5"/>
          <p:cNvSpPr>
            <a:spLocks/>
          </p:cNvSpPr>
          <p:nvPr/>
        </p:nvSpPr>
        <p:spPr bwMode="auto">
          <a:xfrm>
            <a:off x="1575668" y="232086"/>
            <a:ext cx="9073662" cy="199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5" tIns="25395" rIns="25395" bIns="25395" anchor="ctr"/>
          <a:lstStyle/>
          <a:p>
            <a:pPr algn="ctr">
              <a:defRPr/>
            </a:pPr>
            <a:r>
              <a:rPr lang="es-ES" sz="6000" dirty="0" err="1">
                <a:solidFill>
                  <a:schemeClr val="bg1"/>
                </a:solidFill>
                <a:latin typeface="+mj-lt"/>
                <a:cs typeface="Lato Regular"/>
              </a:rPr>
              <a:t>Thank</a:t>
            </a:r>
            <a:r>
              <a:rPr lang="es-ES" sz="6000" dirty="0">
                <a:solidFill>
                  <a:schemeClr val="bg1"/>
                </a:solidFill>
                <a:latin typeface="+mj-lt"/>
                <a:cs typeface="Lato Regular"/>
              </a:rPr>
              <a:t> </a:t>
            </a:r>
            <a:r>
              <a:rPr lang="es-ES" sz="6000" dirty="0" err="1">
                <a:solidFill>
                  <a:schemeClr val="bg1"/>
                </a:solidFill>
                <a:latin typeface="+mj-lt"/>
                <a:cs typeface="Lato Regular"/>
              </a:rPr>
              <a:t>you</a:t>
            </a:r>
            <a:r>
              <a:rPr lang="es-ES" sz="6000" dirty="0">
                <a:solidFill>
                  <a:schemeClr val="bg1"/>
                </a:solidFill>
                <a:latin typeface="+mj-lt"/>
                <a:cs typeface="Lato Regular"/>
              </a:rPr>
              <a:t>!</a:t>
            </a:r>
          </a:p>
        </p:txBody>
      </p:sp>
      <p:sp>
        <p:nvSpPr>
          <p:cNvPr id="10" name="Freeform 767"/>
          <p:cNvSpPr>
            <a:spLocks noChangeArrowheads="1"/>
          </p:cNvSpPr>
          <p:nvPr/>
        </p:nvSpPr>
        <p:spPr bwMode="auto">
          <a:xfrm>
            <a:off x="5115938" y="4477031"/>
            <a:ext cx="1750037" cy="2389757"/>
          </a:xfrm>
          <a:custGeom>
            <a:avLst/>
            <a:gdLst>
              <a:gd name="T0" fmla="*/ 3435 w 4621"/>
              <a:gd name="T1" fmla="*/ 4364 h 6311"/>
              <a:gd name="T2" fmla="*/ 3435 w 4621"/>
              <a:gd name="T3" fmla="*/ 4364 h 6311"/>
              <a:gd name="T4" fmla="*/ 3807 w 4621"/>
              <a:gd name="T5" fmla="*/ 2758 h 6311"/>
              <a:gd name="T6" fmla="*/ 4223 w 4621"/>
              <a:gd name="T7" fmla="*/ 1830 h 6311"/>
              <a:gd name="T8" fmla="*/ 4568 w 4621"/>
              <a:gd name="T9" fmla="*/ 1075 h 6311"/>
              <a:gd name="T10" fmla="*/ 3922 w 4621"/>
              <a:gd name="T11" fmla="*/ 1702 h 6311"/>
              <a:gd name="T12" fmla="*/ 3410 w 4621"/>
              <a:gd name="T13" fmla="*/ 2150 h 6311"/>
              <a:gd name="T14" fmla="*/ 3608 w 4621"/>
              <a:gd name="T15" fmla="*/ 1299 h 6311"/>
              <a:gd name="T16" fmla="*/ 3698 w 4621"/>
              <a:gd name="T17" fmla="*/ 307 h 6311"/>
              <a:gd name="T18" fmla="*/ 3192 w 4621"/>
              <a:gd name="T19" fmla="*/ 1356 h 6311"/>
              <a:gd name="T20" fmla="*/ 2834 w 4621"/>
              <a:gd name="T21" fmla="*/ 1887 h 6311"/>
              <a:gd name="T22" fmla="*/ 2726 w 4621"/>
              <a:gd name="T23" fmla="*/ 1030 h 6311"/>
              <a:gd name="T24" fmla="*/ 2566 w 4621"/>
              <a:gd name="T25" fmla="*/ 6 h 6311"/>
              <a:gd name="T26" fmla="*/ 2304 w 4621"/>
              <a:gd name="T27" fmla="*/ 960 h 6311"/>
              <a:gd name="T28" fmla="*/ 2297 w 4621"/>
              <a:gd name="T29" fmla="*/ 1856 h 6311"/>
              <a:gd name="T30" fmla="*/ 1862 w 4621"/>
              <a:gd name="T31" fmla="*/ 979 h 6311"/>
              <a:gd name="T32" fmla="*/ 1337 w 4621"/>
              <a:gd name="T33" fmla="*/ 281 h 6311"/>
              <a:gd name="T34" fmla="*/ 1600 w 4621"/>
              <a:gd name="T35" fmla="*/ 1689 h 6311"/>
              <a:gd name="T36" fmla="*/ 1677 w 4621"/>
              <a:gd name="T37" fmla="*/ 2720 h 6311"/>
              <a:gd name="T38" fmla="*/ 915 w 4621"/>
              <a:gd name="T39" fmla="*/ 2585 h 6311"/>
              <a:gd name="T40" fmla="*/ 147 w 4621"/>
              <a:gd name="T41" fmla="*/ 2540 h 6311"/>
              <a:gd name="T42" fmla="*/ 153 w 4621"/>
              <a:gd name="T43" fmla="*/ 2848 h 6311"/>
              <a:gd name="T44" fmla="*/ 608 w 4621"/>
              <a:gd name="T45" fmla="*/ 3020 h 6311"/>
              <a:gd name="T46" fmla="*/ 1382 w 4621"/>
              <a:gd name="T47" fmla="*/ 3686 h 6311"/>
              <a:gd name="T48" fmla="*/ 1990 w 4621"/>
              <a:gd name="T49" fmla="*/ 4313 h 6311"/>
              <a:gd name="T50" fmla="*/ 2086 w 4621"/>
              <a:gd name="T51" fmla="*/ 5420 h 6311"/>
              <a:gd name="T52" fmla="*/ 2080 w 4621"/>
              <a:gd name="T53" fmla="*/ 6310 h 6311"/>
              <a:gd name="T54" fmla="*/ 3333 w 4621"/>
              <a:gd name="T55" fmla="*/ 6310 h 6311"/>
              <a:gd name="T56" fmla="*/ 3435 w 4621"/>
              <a:gd name="T57" fmla="*/ 4364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1" h="6311">
                <a:moveTo>
                  <a:pt x="3435" y="4364"/>
                </a:moveTo>
                <a:lnTo>
                  <a:pt x="3435" y="4364"/>
                </a:lnTo>
                <a:cubicBezTo>
                  <a:pt x="3794" y="3641"/>
                  <a:pt x="3730" y="3161"/>
                  <a:pt x="3807" y="2758"/>
                </a:cubicBezTo>
                <a:cubicBezTo>
                  <a:pt x="3884" y="2355"/>
                  <a:pt x="4108" y="1996"/>
                  <a:pt x="4223" y="1830"/>
                </a:cubicBezTo>
                <a:cubicBezTo>
                  <a:pt x="4363" y="1631"/>
                  <a:pt x="4620" y="1196"/>
                  <a:pt x="4568" y="1075"/>
                </a:cubicBezTo>
                <a:cubicBezTo>
                  <a:pt x="4466" y="832"/>
                  <a:pt x="4140" y="1395"/>
                  <a:pt x="3922" y="1702"/>
                </a:cubicBezTo>
                <a:cubicBezTo>
                  <a:pt x="3698" y="2003"/>
                  <a:pt x="3487" y="2163"/>
                  <a:pt x="3410" y="2150"/>
                </a:cubicBezTo>
                <a:cubicBezTo>
                  <a:pt x="3340" y="2131"/>
                  <a:pt x="3493" y="1696"/>
                  <a:pt x="3608" y="1299"/>
                </a:cubicBezTo>
                <a:cubicBezTo>
                  <a:pt x="3800" y="646"/>
                  <a:pt x="3909" y="358"/>
                  <a:pt x="3698" y="307"/>
                </a:cubicBezTo>
                <a:cubicBezTo>
                  <a:pt x="3442" y="249"/>
                  <a:pt x="3333" y="966"/>
                  <a:pt x="3192" y="1356"/>
                </a:cubicBezTo>
                <a:cubicBezTo>
                  <a:pt x="3058" y="1715"/>
                  <a:pt x="2968" y="1900"/>
                  <a:pt x="2834" y="1887"/>
                </a:cubicBezTo>
                <a:cubicBezTo>
                  <a:pt x="2776" y="1881"/>
                  <a:pt x="2739" y="1606"/>
                  <a:pt x="2726" y="1030"/>
                </a:cubicBezTo>
                <a:cubicBezTo>
                  <a:pt x="2713" y="185"/>
                  <a:pt x="2694" y="0"/>
                  <a:pt x="2566" y="6"/>
                </a:cubicBezTo>
                <a:cubicBezTo>
                  <a:pt x="2265" y="19"/>
                  <a:pt x="2323" y="524"/>
                  <a:pt x="2304" y="960"/>
                </a:cubicBezTo>
                <a:cubicBezTo>
                  <a:pt x="2291" y="1395"/>
                  <a:pt x="2336" y="1843"/>
                  <a:pt x="2297" y="1856"/>
                </a:cubicBezTo>
                <a:cubicBezTo>
                  <a:pt x="2137" y="1932"/>
                  <a:pt x="2022" y="1382"/>
                  <a:pt x="1862" y="979"/>
                </a:cubicBezTo>
                <a:cubicBezTo>
                  <a:pt x="1702" y="582"/>
                  <a:pt x="1587" y="19"/>
                  <a:pt x="1337" y="281"/>
                </a:cubicBezTo>
                <a:cubicBezTo>
                  <a:pt x="1165" y="467"/>
                  <a:pt x="1408" y="1222"/>
                  <a:pt x="1600" y="1689"/>
                </a:cubicBezTo>
                <a:cubicBezTo>
                  <a:pt x="1785" y="2150"/>
                  <a:pt x="1869" y="2527"/>
                  <a:pt x="1677" y="2720"/>
                </a:cubicBezTo>
                <a:cubicBezTo>
                  <a:pt x="1408" y="2982"/>
                  <a:pt x="1229" y="2783"/>
                  <a:pt x="915" y="2585"/>
                </a:cubicBezTo>
                <a:cubicBezTo>
                  <a:pt x="595" y="2387"/>
                  <a:pt x="294" y="2374"/>
                  <a:pt x="147" y="2540"/>
                </a:cubicBezTo>
                <a:cubicBezTo>
                  <a:pt x="0" y="2713"/>
                  <a:pt x="70" y="2879"/>
                  <a:pt x="153" y="2848"/>
                </a:cubicBezTo>
                <a:cubicBezTo>
                  <a:pt x="237" y="2816"/>
                  <a:pt x="352" y="2854"/>
                  <a:pt x="608" y="3020"/>
                </a:cubicBezTo>
                <a:cubicBezTo>
                  <a:pt x="864" y="3187"/>
                  <a:pt x="998" y="3462"/>
                  <a:pt x="1382" y="3686"/>
                </a:cubicBezTo>
                <a:cubicBezTo>
                  <a:pt x="1772" y="3910"/>
                  <a:pt x="1881" y="4044"/>
                  <a:pt x="1990" y="4313"/>
                </a:cubicBezTo>
                <a:cubicBezTo>
                  <a:pt x="2099" y="4582"/>
                  <a:pt x="2086" y="5420"/>
                  <a:pt x="2086" y="5420"/>
                </a:cubicBezTo>
                <a:cubicBezTo>
                  <a:pt x="2086" y="5715"/>
                  <a:pt x="2086" y="6009"/>
                  <a:pt x="2080" y="6310"/>
                </a:cubicBezTo>
                <a:cubicBezTo>
                  <a:pt x="3333" y="6310"/>
                  <a:pt x="3333" y="6310"/>
                  <a:pt x="3333" y="6310"/>
                </a:cubicBezTo>
                <a:cubicBezTo>
                  <a:pt x="3378" y="5126"/>
                  <a:pt x="3435" y="4364"/>
                  <a:pt x="3435" y="4364"/>
                </a:cubicBezTo>
              </a:path>
            </a:pathLst>
          </a:custGeom>
          <a:solidFill>
            <a:schemeClr val="bg1"/>
          </a:solidFill>
          <a:ln>
            <a:noFill/>
          </a:ln>
          <a:effectLst/>
          <a:extLst/>
        </p:spPr>
        <p:txBody>
          <a:bodyPr wrap="none" anchor="ctr"/>
          <a:lstStyle/>
          <a:p>
            <a:endParaRPr lang="en-US" sz="900"/>
          </a:p>
        </p:txBody>
      </p:sp>
      <p:sp>
        <p:nvSpPr>
          <p:cNvPr id="11" name="Freeform 768"/>
          <p:cNvSpPr>
            <a:spLocks noChangeArrowheads="1"/>
          </p:cNvSpPr>
          <p:nvPr/>
        </p:nvSpPr>
        <p:spPr bwMode="auto">
          <a:xfrm>
            <a:off x="3486711" y="3811455"/>
            <a:ext cx="1788444" cy="1417822"/>
          </a:xfrm>
          <a:custGeom>
            <a:avLst/>
            <a:gdLst>
              <a:gd name="T0" fmla="*/ 2771 w 4724"/>
              <a:gd name="T1" fmla="*/ 0 h 3745"/>
              <a:gd name="T2" fmla="*/ 2771 w 4724"/>
              <a:gd name="T3" fmla="*/ 0 h 3745"/>
              <a:gd name="T4" fmla="*/ 1651 w 4724"/>
              <a:gd name="T5" fmla="*/ 198 h 3745"/>
              <a:gd name="T6" fmla="*/ 614 w 4724"/>
              <a:gd name="T7" fmla="*/ 2439 h 3745"/>
              <a:gd name="T8" fmla="*/ 2112 w 4724"/>
              <a:gd name="T9" fmla="*/ 3303 h 3745"/>
              <a:gd name="T10" fmla="*/ 2566 w 4724"/>
              <a:gd name="T11" fmla="*/ 3258 h 3745"/>
              <a:gd name="T12" fmla="*/ 4090 w 4724"/>
              <a:gd name="T13" fmla="*/ 3744 h 3745"/>
              <a:gd name="T14" fmla="*/ 4416 w 4724"/>
              <a:gd name="T15" fmla="*/ 3725 h 3745"/>
              <a:gd name="T16" fmla="*/ 3622 w 4724"/>
              <a:gd name="T17" fmla="*/ 2829 h 3745"/>
              <a:gd name="T18" fmla="*/ 4358 w 4724"/>
              <a:gd name="T19" fmla="*/ 1159 h 3745"/>
              <a:gd name="T20" fmla="*/ 2771 w 4724"/>
              <a:gd name="T21" fmla="*/ 0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4" h="3745">
                <a:moveTo>
                  <a:pt x="2771" y="0"/>
                </a:moveTo>
                <a:lnTo>
                  <a:pt x="2771" y="0"/>
                </a:lnTo>
                <a:cubicBezTo>
                  <a:pt x="2349" y="0"/>
                  <a:pt x="1933" y="103"/>
                  <a:pt x="1651" y="198"/>
                </a:cubicBezTo>
                <a:cubicBezTo>
                  <a:pt x="928" y="454"/>
                  <a:pt x="0" y="1274"/>
                  <a:pt x="614" y="2439"/>
                </a:cubicBezTo>
                <a:cubicBezTo>
                  <a:pt x="998" y="3168"/>
                  <a:pt x="1664" y="3303"/>
                  <a:pt x="2112" y="3303"/>
                </a:cubicBezTo>
                <a:cubicBezTo>
                  <a:pt x="2381" y="3303"/>
                  <a:pt x="2566" y="3258"/>
                  <a:pt x="2566" y="3258"/>
                </a:cubicBezTo>
                <a:cubicBezTo>
                  <a:pt x="3014" y="3674"/>
                  <a:pt x="3693" y="3744"/>
                  <a:pt x="4090" y="3744"/>
                </a:cubicBezTo>
                <a:cubicBezTo>
                  <a:pt x="4288" y="3744"/>
                  <a:pt x="4416" y="3725"/>
                  <a:pt x="4416" y="3725"/>
                </a:cubicBezTo>
                <a:cubicBezTo>
                  <a:pt x="3347" y="3072"/>
                  <a:pt x="3622" y="2829"/>
                  <a:pt x="3622" y="2829"/>
                </a:cubicBezTo>
                <a:cubicBezTo>
                  <a:pt x="3622" y="2829"/>
                  <a:pt x="4723" y="2637"/>
                  <a:pt x="4358" y="1159"/>
                </a:cubicBezTo>
                <a:cubicBezTo>
                  <a:pt x="4141" y="250"/>
                  <a:pt x="3443" y="0"/>
                  <a:pt x="2771" y="0"/>
                </a:cubicBezTo>
              </a:path>
            </a:pathLst>
          </a:custGeom>
          <a:solidFill>
            <a:schemeClr val="bg1">
              <a:alpha val="80000"/>
            </a:schemeClr>
          </a:solidFill>
          <a:ln>
            <a:noFill/>
          </a:ln>
          <a:effectLst/>
          <a:extLst/>
        </p:spPr>
        <p:txBody>
          <a:bodyPr wrap="none" anchor="ctr"/>
          <a:lstStyle/>
          <a:p>
            <a:endParaRPr lang="en-US" sz="900"/>
          </a:p>
        </p:txBody>
      </p:sp>
      <p:sp>
        <p:nvSpPr>
          <p:cNvPr id="12" name="Freeform 769"/>
          <p:cNvSpPr>
            <a:spLocks noChangeArrowheads="1"/>
          </p:cNvSpPr>
          <p:nvPr/>
        </p:nvSpPr>
        <p:spPr bwMode="auto">
          <a:xfrm>
            <a:off x="3688189" y="2136539"/>
            <a:ext cx="2855499" cy="2438188"/>
          </a:xfrm>
          <a:custGeom>
            <a:avLst/>
            <a:gdLst>
              <a:gd name="T0" fmla="*/ 4653 w 7540"/>
              <a:gd name="T1" fmla="*/ 0 h 6439"/>
              <a:gd name="T2" fmla="*/ 4653 w 7540"/>
              <a:gd name="T3" fmla="*/ 0 h 6439"/>
              <a:gd name="T4" fmla="*/ 3014 w 7540"/>
              <a:gd name="T5" fmla="*/ 454 h 6439"/>
              <a:gd name="T6" fmla="*/ 1408 w 7540"/>
              <a:gd name="T7" fmla="*/ 4684 h 6439"/>
              <a:gd name="T8" fmla="*/ 3200 w 7540"/>
              <a:gd name="T9" fmla="*/ 5823 h 6439"/>
              <a:gd name="T10" fmla="*/ 4166 w 7540"/>
              <a:gd name="T11" fmla="*/ 5497 h 6439"/>
              <a:gd name="T12" fmla="*/ 4307 w 7540"/>
              <a:gd name="T13" fmla="*/ 5471 h 6439"/>
              <a:gd name="T14" fmla="*/ 4870 w 7540"/>
              <a:gd name="T15" fmla="*/ 6438 h 6439"/>
              <a:gd name="T16" fmla="*/ 5517 w 7540"/>
              <a:gd name="T17" fmla="*/ 4793 h 6439"/>
              <a:gd name="T18" fmla="*/ 6765 w 7540"/>
              <a:gd name="T19" fmla="*/ 1484 h 6439"/>
              <a:gd name="T20" fmla="*/ 4653 w 7540"/>
              <a:gd name="T21" fmla="*/ 0 h 6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0" h="6439">
                <a:moveTo>
                  <a:pt x="4653" y="0"/>
                </a:moveTo>
                <a:lnTo>
                  <a:pt x="4653" y="0"/>
                </a:lnTo>
                <a:cubicBezTo>
                  <a:pt x="4051" y="0"/>
                  <a:pt x="3456" y="198"/>
                  <a:pt x="3014" y="454"/>
                </a:cubicBezTo>
                <a:cubicBezTo>
                  <a:pt x="1978" y="1062"/>
                  <a:pt x="0" y="2745"/>
                  <a:pt x="1408" y="4684"/>
                </a:cubicBezTo>
                <a:cubicBezTo>
                  <a:pt x="2061" y="5580"/>
                  <a:pt x="2701" y="5823"/>
                  <a:pt x="3200" y="5823"/>
                </a:cubicBezTo>
                <a:cubicBezTo>
                  <a:pt x="3776" y="5823"/>
                  <a:pt x="4166" y="5497"/>
                  <a:pt x="4166" y="5497"/>
                </a:cubicBezTo>
                <a:cubicBezTo>
                  <a:pt x="4166" y="5497"/>
                  <a:pt x="4224" y="5471"/>
                  <a:pt x="4307" y="5471"/>
                </a:cubicBezTo>
                <a:cubicBezTo>
                  <a:pt x="4486" y="5471"/>
                  <a:pt x="4781" y="5599"/>
                  <a:pt x="4870" y="6438"/>
                </a:cubicBezTo>
                <a:cubicBezTo>
                  <a:pt x="4870" y="6438"/>
                  <a:pt x="5721" y="5363"/>
                  <a:pt x="5517" y="4793"/>
                </a:cubicBezTo>
                <a:cubicBezTo>
                  <a:pt x="5517" y="4793"/>
                  <a:pt x="7539" y="3411"/>
                  <a:pt x="6765" y="1484"/>
                </a:cubicBezTo>
                <a:cubicBezTo>
                  <a:pt x="6317" y="377"/>
                  <a:pt x="5478" y="0"/>
                  <a:pt x="4653" y="0"/>
                </a:cubicBezTo>
              </a:path>
            </a:pathLst>
          </a:custGeom>
          <a:solidFill>
            <a:schemeClr val="accent2">
              <a:alpha val="80000"/>
            </a:schemeClr>
          </a:solidFill>
          <a:ln>
            <a:noFill/>
          </a:ln>
          <a:effectLst/>
          <a:extLst/>
        </p:spPr>
        <p:txBody>
          <a:bodyPr wrap="none" anchor="ctr"/>
          <a:lstStyle/>
          <a:p>
            <a:endParaRPr lang="en-US" sz="900"/>
          </a:p>
        </p:txBody>
      </p:sp>
      <p:sp>
        <p:nvSpPr>
          <p:cNvPr id="13" name="Freeform 770"/>
          <p:cNvSpPr>
            <a:spLocks noChangeArrowheads="1"/>
          </p:cNvSpPr>
          <p:nvPr/>
        </p:nvSpPr>
        <p:spPr bwMode="auto">
          <a:xfrm>
            <a:off x="5104087" y="2347212"/>
            <a:ext cx="2127430" cy="2007330"/>
          </a:xfrm>
          <a:custGeom>
            <a:avLst/>
            <a:gdLst>
              <a:gd name="T0" fmla="*/ 3040 w 5620"/>
              <a:gd name="T1" fmla="*/ 0 h 5300"/>
              <a:gd name="T2" fmla="*/ 3040 w 5620"/>
              <a:gd name="T3" fmla="*/ 0 h 5300"/>
              <a:gd name="T4" fmla="*/ 1459 w 5620"/>
              <a:gd name="T5" fmla="*/ 378 h 5300"/>
              <a:gd name="T6" fmla="*/ 576 w 5620"/>
              <a:gd name="T7" fmla="*/ 2873 h 5300"/>
              <a:gd name="T8" fmla="*/ 2739 w 5620"/>
              <a:gd name="T9" fmla="*/ 4505 h 5300"/>
              <a:gd name="T10" fmla="*/ 2758 w 5620"/>
              <a:gd name="T11" fmla="*/ 4505 h 5300"/>
              <a:gd name="T12" fmla="*/ 2349 w 5620"/>
              <a:gd name="T13" fmla="*/ 5299 h 5300"/>
              <a:gd name="T14" fmla="*/ 5516 w 5620"/>
              <a:gd name="T15" fmla="*/ 2118 h 5300"/>
              <a:gd name="T16" fmla="*/ 3040 w 5620"/>
              <a:gd name="T17" fmla="*/ 0 h 5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0" h="5300">
                <a:moveTo>
                  <a:pt x="3040" y="0"/>
                </a:moveTo>
                <a:lnTo>
                  <a:pt x="3040" y="0"/>
                </a:lnTo>
                <a:cubicBezTo>
                  <a:pt x="2483" y="0"/>
                  <a:pt x="1913" y="134"/>
                  <a:pt x="1459" y="378"/>
                </a:cubicBezTo>
                <a:cubicBezTo>
                  <a:pt x="0" y="1152"/>
                  <a:pt x="576" y="2873"/>
                  <a:pt x="576" y="2873"/>
                </a:cubicBezTo>
                <a:cubicBezTo>
                  <a:pt x="857" y="4461"/>
                  <a:pt x="2540" y="4505"/>
                  <a:pt x="2739" y="4505"/>
                </a:cubicBezTo>
                <a:cubicBezTo>
                  <a:pt x="2752" y="4505"/>
                  <a:pt x="2758" y="4505"/>
                  <a:pt x="2758" y="4505"/>
                </a:cubicBezTo>
                <a:cubicBezTo>
                  <a:pt x="2688" y="4858"/>
                  <a:pt x="2349" y="5299"/>
                  <a:pt x="2349" y="5299"/>
                </a:cubicBezTo>
                <a:cubicBezTo>
                  <a:pt x="2617" y="5299"/>
                  <a:pt x="5619" y="4294"/>
                  <a:pt x="5516" y="2118"/>
                </a:cubicBezTo>
                <a:cubicBezTo>
                  <a:pt x="5440" y="627"/>
                  <a:pt x="4249" y="0"/>
                  <a:pt x="3040" y="0"/>
                </a:cubicBezTo>
              </a:path>
            </a:pathLst>
          </a:custGeom>
          <a:solidFill>
            <a:schemeClr val="bg1">
              <a:alpha val="80000"/>
            </a:schemeClr>
          </a:solidFill>
          <a:ln>
            <a:noFill/>
          </a:ln>
          <a:effectLst/>
          <a:extLst/>
        </p:spPr>
        <p:txBody>
          <a:bodyPr wrap="none" anchor="ctr"/>
          <a:lstStyle/>
          <a:p>
            <a:endParaRPr lang="en-US" sz="900"/>
          </a:p>
        </p:txBody>
      </p:sp>
      <p:sp>
        <p:nvSpPr>
          <p:cNvPr id="14" name="Freeform 771"/>
          <p:cNvSpPr>
            <a:spLocks noChangeArrowheads="1"/>
          </p:cNvSpPr>
          <p:nvPr/>
        </p:nvSpPr>
        <p:spPr bwMode="auto">
          <a:xfrm>
            <a:off x="6273004" y="3140203"/>
            <a:ext cx="1917025" cy="1434523"/>
          </a:xfrm>
          <a:custGeom>
            <a:avLst/>
            <a:gdLst>
              <a:gd name="T0" fmla="*/ 2279 w 5064"/>
              <a:gd name="T1" fmla="*/ 0 h 3789"/>
              <a:gd name="T2" fmla="*/ 2279 w 5064"/>
              <a:gd name="T3" fmla="*/ 0 h 3789"/>
              <a:gd name="T4" fmla="*/ 1210 w 5064"/>
              <a:gd name="T5" fmla="*/ 3123 h 3789"/>
              <a:gd name="T6" fmla="*/ 692 w 5064"/>
              <a:gd name="T7" fmla="*/ 3532 h 3789"/>
              <a:gd name="T8" fmla="*/ 2112 w 5064"/>
              <a:gd name="T9" fmla="*/ 3788 h 3789"/>
              <a:gd name="T10" fmla="*/ 3373 w 5064"/>
              <a:gd name="T11" fmla="*/ 3570 h 3789"/>
              <a:gd name="T12" fmla="*/ 4717 w 5064"/>
              <a:gd name="T13" fmla="*/ 2445 h 3789"/>
              <a:gd name="T14" fmla="*/ 2426 w 5064"/>
              <a:gd name="T15" fmla="*/ 7 h 3789"/>
              <a:gd name="T16" fmla="*/ 2279 w 5064"/>
              <a:gd name="T17"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4" h="3789">
                <a:moveTo>
                  <a:pt x="2279" y="0"/>
                </a:moveTo>
                <a:lnTo>
                  <a:pt x="2279" y="0"/>
                </a:lnTo>
                <a:cubicBezTo>
                  <a:pt x="167" y="0"/>
                  <a:pt x="0" y="2285"/>
                  <a:pt x="1210" y="3123"/>
                </a:cubicBezTo>
                <a:cubicBezTo>
                  <a:pt x="1210" y="3123"/>
                  <a:pt x="1005" y="3494"/>
                  <a:pt x="692" y="3532"/>
                </a:cubicBezTo>
                <a:cubicBezTo>
                  <a:pt x="692" y="3532"/>
                  <a:pt x="1293" y="3788"/>
                  <a:pt x="2112" y="3788"/>
                </a:cubicBezTo>
                <a:cubicBezTo>
                  <a:pt x="2496" y="3788"/>
                  <a:pt x="2931" y="3730"/>
                  <a:pt x="3373" y="3570"/>
                </a:cubicBezTo>
                <a:cubicBezTo>
                  <a:pt x="3373" y="3570"/>
                  <a:pt x="4378" y="3327"/>
                  <a:pt x="4717" y="2445"/>
                </a:cubicBezTo>
                <a:cubicBezTo>
                  <a:pt x="5063" y="1562"/>
                  <a:pt x="4672" y="109"/>
                  <a:pt x="2426" y="7"/>
                </a:cubicBezTo>
                <a:cubicBezTo>
                  <a:pt x="2375" y="7"/>
                  <a:pt x="2330" y="0"/>
                  <a:pt x="2279" y="0"/>
                </a:cubicBezTo>
              </a:path>
            </a:pathLst>
          </a:custGeom>
          <a:solidFill>
            <a:schemeClr val="accent4">
              <a:alpha val="80000"/>
            </a:schemeClr>
          </a:solidFill>
          <a:ln>
            <a:noFill/>
          </a:ln>
          <a:effectLst/>
          <a:extLst/>
        </p:spPr>
        <p:txBody>
          <a:bodyPr wrap="none" anchor="ctr"/>
          <a:lstStyle/>
          <a:p>
            <a:endParaRPr lang="en-US" sz="900"/>
          </a:p>
        </p:txBody>
      </p:sp>
      <p:sp>
        <p:nvSpPr>
          <p:cNvPr id="15" name="Freeform 772"/>
          <p:cNvSpPr>
            <a:spLocks noChangeArrowheads="1"/>
          </p:cNvSpPr>
          <p:nvPr/>
        </p:nvSpPr>
        <p:spPr bwMode="auto">
          <a:xfrm>
            <a:off x="6894065" y="4074263"/>
            <a:ext cx="1210665" cy="945215"/>
          </a:xfrm>
          <a:custGeom>
            <a:avLst/>
            <a:gdLst>
              <a:gd name="T0" fmla="*/ 1293 w 3195"/>
              <a:gd name="T1" fmla="*/ 0 h 2497"/>
              <a:gd name="T2" fmla="*/ 1293 w 3195"/>
              <a:gd name="T3" fmla="*/ 0 h 2497"/>
              <a:gd name="T4" fmla="*/ 262 w 3195"/>
              <a:gd name="T5" fmla="*/ 711 h 2497"/>
              <a:gd name="T6" fmla="*/ 474 w 3195"/>
              <a:gd name="T7" fmla="*/ 1856 h 2497"/>
              <a:gd name="T8" fmla="*/ 77 w 3195"/>
              <a:gd name="T9" fmla="*/ 2067 h 2497"/>
              <a:gd name="T10" fmla="*/ 1350 w 3195"/>
              <a:gd name="T11" fmla="*/ 2496 h 2497"/>
              <a:gd name="T12" fmla="*/ 2221 w 3195"/>
              <a:gd name="T13" fmla="*/ 2195 h 2497"/>
              <a:gd name="T14" fmla="*/ 1984 w 3195"/>
              <a:gd name="T15" fmla="*/ 147 h 2497"/>
              <a:gd name="T16" fmla="*/ 1293 w 3195"/>
              <a:gd name="T17" fmla="*/ 0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5" h="2497">
                <a:moveTo>
                  <a:pt x="1293" y="0"/>
                </a:moveTo>
                <a:lnTo>
                  <a:pt x="1293" y="0"/>
                </a:lnTo>
                <a:cubicBezTo>
                  <a:pt x="832" y="0"/>
                  <a:pt x="442" y="231"/>
                  <a:pt x="262" y="711"/>
                </a:cubicBezTo>
                <a:cubicBezTo>
                  <a:pt x="0" y="1415"/>
                  <a:pt x="474" y="1856"/>
                  <a:pt x="474" y="1856"/>
                </a:cubicBezTo>
                <a:cubicBezTo>
                  <a:pt x="422" y="2061"/>
                  <a:pt x="77" y="2067"/>
                  <a:pt x="77" y="2067"/>
                </a:cubicBezTo>
                <a:cubicBezTo>
                  <a:pt x="77" y="2067"/>
                  <a:pt x="672" y="2496"/>
                  <a:pt x="1350" y="2496"/>
                </a:cubicBezTo>
                <a:cubicBezTo>
                  <a:pt x="1638" y="2496"/>
                  <a:pt x="1939" y="2419"/>
                  <a:pt x="2221" y="2195"/>
                </a:cubicBezTo>
                <a:cubicBezTo>
                  <a:pt x="3194" y="1018"/>
                  <a:pt x="2720" y="455"/>
                  <a:pt x="1984" y="147"/>
                </a:cubicBezTo>
                <a:cubicBezTo>
                  <a:pt x="1747" y="51"/>
                  <a:pt x="1510" y="0"/>
                  <a:pt x="1293" y="0"/>
                </a:cubicBezTo>
              </a:path>
            </a:pathLst>
          </a:custGeom>
          <a:solidFill>
            <a:schemeClr val="bg1">
              <a:alpha val="80000"/>
            </a:schemeClr>
          </a:solidFill>
          <a:ln>
            <a:noFill/>
          </a:ln>
          <a:effectLst/>
          <a:extLst/>
        </p:spPr>
        <p:txBody>
          <a:bodyPr wrap="none" anchor="ctr"/>
          <a:lstStyle/>
          <a:p>
            <a:endParaRPr lang="en-US" sz="900"/>
          </a:p>
        </p:txBody>
      </p:sp>
    </p:spTree>
    <p:extLst>
      <p:ext uri="{BB962C8B-B14F-4D97-AF65-F5344CB8AC3E}">
        <p14:creationId xmlns:p14="http://schemas.microsoft.com/office/powerpoint/2010/main" val="264219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0" y="1227552"/>
            <a:ext cx="11862148" cy="2455100"/>
          </a:xfrm>
        </p:spPr>
        <p:txBody>
          <a:bodyPr>
            <a:normAutofit/>
          </a:bodyPr>
          <a:lstStyle/>
          <a:p>
            <a:r>
              <a:rPr lang="en-US" sz="2800" b="1" dirty="0" err="1"/>
              <a:t>NumPy</a:t>
            </a:r>
            <a:r>
              <a:rPr lang="en-US" sz="2800" dirty="0"/>
              <a:t>: Work with large multidimensional arrays and matrices</a:t>
            </a:r>
          </a:p>
          <a:p>
            <a:r>
              <a:rPr lang="en-US" sz="2800" b="1" dirty="0"/>
              <a:t>Pandas</a:t>
            </a:r>
            <a:r>
              <a:rPr lang="en-US" sz="2800" dirty="0"/>
              <a:t>: Do data wrangling</a:t>
            </a:r>
          </a:p>
          <a:p>
            <a:r>
              <a:rPr lang="en-US" sz="2800" b="1" dirty="0"/>
              <a:t>Matplotlib</a:t>
            </a:r>
            <a:r>
              <a:rPr lang="en-US" sz="2800" dirty="0"/>
              <a:t>: Make line graphs, pie charts, histograms, </a:t>
            </a:r>
            <a:r>
              <a:rPr lang="en-US" sz="2800" dirty="0" err="1"/>
              <a:t>etc</a:t>
            </a:r>
            <a:endParaRPr lang="en-US" sz="2800" dirty="0"/>
          </a:p>
          <a:p>
            <a:r>
              <a:rPr lang="en-US" sz="2800" b="1" dirty="0" err="1"/>
              <a:t>Scikit</a:t>
            </a:r>
            <a:r>
              <a:rPr lang="en-US" sz="2800" b="1" dirty="0"/>
              <a:t>-learn</a:t>
            </a:r>
            <a:r>
              <a:rPr lang="en-US" sz="2800" dirty="0"/>
              <a:t>: Build machine learning models</a:t>
            </a:r>
          </a:p>
        </p:txBody>
      </p:sp>
      <p:pic>
        <p:nvPicPr>
          <p:cNvPr id="2" name="Picture 1">
            <a:extLst>
              <a:ext uri="{FF2B5EF4-FFF2-40B4-BE49-F238E27FC236}">
                <a16:creationId xmlns:a16="http://schemas.microsoft.com/office/drawing/2014/main" id="{BCF921EB-B937-034B-8313-07E90251F302}"/>
              </a:ext>
            </a:extLst>
          </p:cNvPr>
          <p:cNvPicPr>
            <a:picLocks noChangeAspect="1"/>
          </p:cNvPicPr>
          <p:nvPr/>
        </p:nvPicPr>
        <p:blipFill>
          <a:blip r:embed="rId3"/>
          <a:stretch>
            <a:fillRect/>
          </a:stretch>
        </p:blipFill>
        <p:spPr>
          <a:xfrm>
            <a:off x="5625245" y="3386900"/>
            <a:ext cx="6400801" cy="2903324"/>
          </a:xfrm>
          <a:prstGeom prst="rect">
            <a:avLst/>
          </a:prstGeom>
        </p:spPr>
      </p:pic>
      <p:sp>
        <p:nvSpPr>
          <p:cNvPr id="6" name="TextBox 5">
            <a:extLst>
              <a:ext uri="{FF2B5EF4-FFF2-40B4-BE49-F238E27FC236}">
                <a16:creationId xmlns:a16="http://schemas.microsoft.com/office/drawing/2014/main" id="{35B7B606-0C2F-6345-B1FB-1C6FB41BF580}"/>
              </a:ext>
            </a:extLst>
          </p:cNvPr>
          <p:cNvSpPr txBox="1"/>
          <p:nvPr/>
        </p:nvSpPr>
        <p:spPr>
          <a:xfrm>
            <a:off x="241292" y="180549"/>
            <a:ext cx="11709598" cy="661712"/>
          </a:xfrm>
          <a:prstGeom prst="rect">
            <a:avLst/>
          </a:prstGeom>
          <a:noFill/>
        </p:spPr>
        <p:txBody>
          <a:bodyPr wrap="none" lIns="45711" tIns="22856" rIns="45711" bIns="22856" rtlCol="0">
            <a:spAutoFit/>
          </a:bodyPr>
          <a:lstStyle/>
          <a:p>
            <a:pPr algn="ctr"/>
            <a:r>
              <a:rPr lang="en-US" sz="4000" b="1" dirty="0"/>
              <a:t>Next week</a:t>
            </a:r>
            <a:r>
              <a:rPr lang="en-US" sz="4000" dirty="0"/>
              <a:t>: Python libraries for (aspiring) data scientists</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4CB11065-585A-0E45-8BD1-AF6DA53F14DF}"/>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2804541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4294967295"/>
          </p:nvPr>
        </p:nvSpPr>
        <p:spPr>
          <a:xfrm>
            <a:off x="662153" y="1271752"/>
            <a:ext cx="11529848" cy="4905211"/>
          </a:xfrm>
        </p:spPr>
        <p:txBody>
          <a:bodyPr>
            <a:normAutofit/>
          </a:bodyPr>
          <a:lstStyle/>
          <a:p>
            <a:r>
              <a:rPr lang="en-US" sz="3600" dirty="0"/>
              <a:t>A sobering introduction to data science</a:t>
            </a:r>
          </a:p>
          <a:p>
            <a:endParaRPr lang="en-US" dirty="0"/>
          </a:p>
          <a:p>
            <a:r>
              <a:rPr lang="en-US" sz="3600" dirty="0"/>
              <a:t>An overview of our </a:t>
            </a:r>
            <a:r>
              <a:rPr lang="en-US" sz="3600" dirty="0" err="1"/>
              <a:t>DSLab</a:t>
            </a:r>
            <a:endParaRPr lang="en-US" sz="3600" dirty="0"/>
          </a:p>
          <a:p>
            <a:endParaRPr lang="en-US" dirty="0"/>
          </a:p>
          <a:p>
            <a:r>
              <a:rPr lang="en-US" sz="3600" dirty="0"/>
              <a:t>This week’s lab</a:t>
            </a:r>
          </a:p>
          <a:p>
            <a:pPr lvl="1"/>
            <a:r>
              <a:rPr lang="en-US" sz="3200" dirty="0"/>
              <a:t>Install python 3.x with </a:t>
            </a:r>
            <a:r>
              <a:rPr lang="en-US" sz="3200" u="sng" dirty="0"/>
              <a:t>Anaconda</a:t>
            </a:r>
          </a:p>
          <a:p>
            <a:pPr lvl="1"/>
            <a:r>
              <a:rPr lang="en-US" sz="3200" dirty="0"/>
              <a:t>Configure </a:t>
            </a:r>
            <a:r>
              <a:rPr lang="en-US" sz="3200" dirty="0" err="1"/>
              <a:t>conda</a:t>
            </a:r>
            <a:r>
              <a:rPr lang="en-US" sz="3200" dirty="0"/>
              <a:t> (</a:t>
            </a:r>
            <a:r>
              <a:rPr lang="en-US" sz="3200" b="1" dirty="0" err="1"/>
              <a:t>virtualenv</a:t>
            </a:r>
            <a:r>
              <a:rPr lang="en-US" sz="3200" dirty="0"/>
              <a:t>)</a:t>
            </a:r>
          </a:p>
          <a:p>
            <a:pPr lvl="1"/>
            <a:r>
              <a:rPr lang="en-US" sz="3200" dirty="0"/>
              <a:t>Crash course of Python 3.x in </a:t>
            </a:r>
            <a:r>
              <a:rPr lang="en-US" sz="3200" u="sng" dirty="0" err="1"/>
              <a:t>Jupyter</a:t>
            </a:r>
            <a:r>
              <a:rPr lang="en-US" sz="3200" u="sng" dirty="0"/>
              <a:t> Notebook</a:t>
            </a:r>
            <a:endParaRPr lang="en-US" u="sng" dirty="0"/>
          </a:p>
        </p:txBody>
      </p:sp>
      <p:sp>
        <p:nvSpPr>
          <p:cNvPr id="6" name="TextBox 5">
            <a:extLst>
              <a:ext uri="{FF2B5EF4-FFF2-40B4-BE49-F238E27FC236}">
                <a16:creationId xmlns:a16="http://schemas.microsoft.com/office/drawing/2014/main" id="{8F4BE48F-C791-FB4A-95F6-32962B6B1C16}"/>
              </a:ext>
            </a:extLst>
          </p:cNvPr>
          <p:cNvSpPr txBox="1"/>
          <p:nvPr/>
        </p:nvSpPr>
        <p:spPr>
          <a:xfrm>
            <a:off x="5256381" y="180549"/>
            <a:ext cx="1679288"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Outline</a:t>
            </a:r>
            <a:endParaRPr lang="id-ID" sz="4000" b="1" dirty="0">
              <a:solidFill>
                <a:schemeClr val="tx2"/>
              </a:solidFill>
              <a:latin typeface="+mj-lt"/>
              <a:ea typeface="Lato" charset="0"/>
              <a:cs typeface="Lato" charset="0"/>
            </a:endParaRPr>
          </a:p>
        </p:txBody>
      </p:sp>
      <p:sp>
        <p:nvSpPr>
          <p:cNvPr id="7" name="Rectangle 6">
            <a:extLst>
              <a:ext uri="{FF2B5EF4-FFF2-40B4-BE49-F238E27FC236}">
                <a16:creationId xmlns:a16="http://schemas.microsoft.com/office/drawing/2014/main" id="{9E378CF1-5B9A-7E4C-9FCB-B2B2E80CBB73}"/>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spTree>
    <p:extLst>
      <p:ext uri="{BB962C8B-B14F-4D97-AF65-F5344CB8AC3E}">
        <p14:creationId xmlns:p14="http://schemas.microsoft.com/office/powerpoint/2010/main" val="1733344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91697B7-384A-8C47-922C-5D7C2E128F5E}"/>
              </a:ext>
            </a:extLst>
          </p:cNvPr>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a:stretch>
            <a:fillRect/>
          </a:stretch>
        </p:blipFill>
        <p:spPr>
          <a:xfrm>
            <a:off x="0" y="0"/>
            <a:ext cx="12192000" cy="6297613"/>
          </a:xfrm>
        </p:spPr>
      </p:pic>
      <p:sp>
        <p:nvSpPr>
          <p:cNvPr id="10" name="Rectangle 9"/>
          <p:cNvSpPr/>
          <p:nvPr/>
        </p:nvSpPr>
        <p:spPr>
          <a:xfrm>
            <a:off x="1588" y="0"/>
            <a:ext cx="12188825" cy="6312524"/>
          </a:xfrm>
          <a:prstGeom prst="rect">
            <a:avLst/>
          </a:prstGeom>
          <a:gradFill flip="none" rotWithShape="0">
            <a:gsLst>
              <a:gs pos="0">
                <a:srgbClr val="002452">
                  <a:alpha val="50000"/>
                </a:srgbClr>
              </a:gs>
              <a:gs pos="96000">
                <a:srgbClr val="002452">
                  <a:alpha val="76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p:cNvSpPr txBox="1"/>
          <p:nvPr/>
        </p:nvSpPr>
        <p:spPr>
          <a:xfrm>
            <a:off x="1946061" y="2371744"/>
            <a:ext cx="8319009" cy="1908215"/>
          </a:xfrm>
          <a:prstGeom prst="rect">
            <a:avLst/>
          </a:prstGeom>
          <a:noFill/>
        </p:spPr>
        <p:txBody>
          <a:bodyPr wrap="none" rtlCol="0">
            <a:spAutoFit/>
          </a:bodyPr>
          <a:lstStyle/>
          <a:p>
            <a:pPr algn="ctr"/>
            <a:r>
              <a:rPr lang="en-US" sz="5900" dirty="0">
                <a:solidFill>
                  <a:schemeClr val="bg1"/>
                </a:solidFill>
                <a:latin typeface="+mj-lt"/>
                <a:ea typeface="Lato Bold" charset="0"/>
                <a:cs typeface="Lato Bold" charset="0"/>
              </a:rPr>
              <a:t>A Sobering Introduction to</a:t>
            </a:r>
          </a:p>
          <a:p>
            <a:pPr algn="ctr"/>
            <a:r>
              <a:rPr lang="en-US" sz="5900" dirty="0">
                <a:solidFill>
                  <a:schemeClr val="bg1"/>
                </a:solidFill>
                <a:latin typeface="+mj-lt"/>
                <a:ea typeface="Lato Bold" charset="0"/>
                <a:cs typeface="Lato Bold" charset="0"/>
              </a:rPr>
              <a:t>Data Science</a:t>
            </a:r>
          </a:p>
        </p:txBody>
      </p:sp>
      <p:grpSp>
        <p:nvGrpSpPr>
          <p:cNvPr id="14" name="Group 13"/>
          <p:cNvGrpSpPr/>
          <p:nvPr/>
        </p:nvGrpSpPr>
        <p:grpSpPr>
          <a:xfrm>
            <a:off x="3803030" y="2096429"/>
            <a:ext cx="4617728" cy="2458844"/>
            <a:chOff x="1558925" y="4192858"/>
            <a:chExt cx="9235455" cy="4917688"/>
          </a:xfrm>
        </p:grpSpPr>
        <p:cxnSp>
          <p:nvCxnSpPr>
            <p:cNvPr id="16" name="Straight Connector 15"/>
            <p:cNvCxnSpPr/>
            <p:nvPr/>
          </p:nvCxnSpPr>
          <p:spPr>
            <a:xfrm>
              <a:off x="1558925" y="91105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18847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rot="8100000">
            <a:off x="7311921" y="2047448"/>
            <a:ext cx="3383495" cy="3383495"/>
          </a:xfrm>
          <a:prstGeom prst="rect">
            <a:avLst/>
          </a:prstGeom>
        </p:spPr>
      </p:pic>
      <p:sp>
        <p:nvSpPr>
          <p:cNvPr id="5" name="TextBox 4"/>
          <p:cNvSpPr txBox="1"/>
          <p:nvPr/>
        </p:nvSpPr>
        <p:spPr>
          <a:xfrm>
            <a:off x="8638631" y="3433622"/>
            <a:ext cx="691215" cy="507831"/>
          </a:xfrm>
          <a:prstGeom prst="rect">
            <a:avLst/>
          </a:prstGeom>
          <a:noFill/>
        </p:spPr>
        <p:txBody>
          <a:bodyPr wrap="none" rtlCol="0">
            <a:spAutoFit/>
          </a:bodyPr>
          <a:lstStyle/>
          <a:p>
            <a:r>
              <a:rPr lang="en-US" sz="2700" dirty="0"/>
              <a:t>17y</a:t>
            </a:r>
          </a:p>
        </p:txBody>
      </p:sp>
      <p:pic>
        <p:nvPicPr>
          <p:cNvPr id="6" name="Picture 5"/>
          <p:cNvPicPr>
            <a:picLocks noChangeAspect="1"/>
          </p:cNvPicPr>
          <p:nvPr/>
        </p:nvPicPr>
        <p:blipFill>
          <a:blip r:embed="rId4"/>
          <a:stretch>
            <a:fillRect/>
          </a:stretch>
        </p:blipFill>
        <p:spPr>
          <a:xfrm>
            <a:off x="2763093" y="2506906"/>
            <a:ext cx="1988315" cy="951199"/>
          </a:xfrm>
          <a:prstGeom prst="rect">
            <a:avLst/>
          </a:prstGeom>
        </p:spPr>
      </p:pic>
      <p:sp>
        <p:nvSpPr>
          <p:cNvPr id="7" name="TextBox 6"/>
          <p:cNvSpPr txBox="1"/>
          <p:nvPr/>
        </p:nvSpPr>
        <p:spPr>
          <a:xfrm>
            <a:off x="8224540" y="1194912"/>
            <a:ext cx="1472647" cy="553998"/>
          </a:xfrm>
          <a:prstGeom prst="rect">
            <a:avLst/>
          </a:prstGeom>
          <a:noFill/>
        </p:spPr>
        <p:txBody>
          <a:bodyPr wrap="none" rtlCol="0">
            <a:spAutoFit/>
          </a:bodyPr>
          <a:lstStyle/>
          <a:p>
            <a:r>
              <a:rPr lang="en-US" sz="3000" dirty="0"/>
              <a:t>Industry</a:t>
            </a:r>
          </a:p>
        </p:txBody>
      </p:sp>
      <p:cxnSp>
        <p:nvCxnSpPr>
          <p:cNvPr id="8" name="Straight Arrow Connector 7"/>
          <p:cNvCxnSpPr>
            <a:cxnSpLocks/>
          </p:cNvCxnSpPr>
          <p:nvPr/>
        </p:nvCxnSpPr>
        <p:spPr bwMode="auto">
          <a:xfrm>
            <a:off x="2096542" y="3773687"/>
            <a:ext cx="5563073" cy="9554"/>
          </a:xfrm>
          <a:prstGeom prst="straightConnector1">
            <a:avLst/>
          </a:prstGeom>
          <a:solidFill>
            <a:srgbClr val="DDDDDD"/>
          </a:solidFill>
          <a:ln w="57150" cap="flat" cmpd="sng" algn="ctr">
            <a:solidFill>
              <a:schemeClr val="tx1"/>
            </a:solidFill>
            <a:prstDash val="solid"/>
            <a:round/>
            <a:headEnd type="none" w="med" len="med"/>
            <a:tailEnd type="triangle" w="med" len="med"/>
          </a:ln>
          <a:effectLst/>
        </p:spPr>
      </p:cxnSp>
      <p:cxnSp>
        <p:nvCxnSpPr>
          <p:cNvPr id="9" name="Straight Connector 8"/>
          <p:cNvCxnSpPr/>
          <p:nvPr/>
        </p:nvCxnSpPr>
        <p:spPr bwMode="auto">
          <a:xfrm>
            <a:off x="6352306" y="1583489"/>
            <a:ext cx="0" cy="4282306"/>
          </a:xfrm>
          <a:prstGeom prst="line">
            <a:avLst/>
          </a:prstGeom>
          <a:solidFill>
            <a:srgbClr val="DDDDDD"/>
          </a:solidFill>
          <a:ln w="9525" cap="flat" cmpd="sng" algn="ctr">
            <a:solidFill>
              <a:schemeClr val="accent4">
                <a:lumMod val="75000"/>
              </a:schemeClr>
            </a:solidFill>
            <a:prstDash val="dash"/>
            <a:round/>
            <a:headEnd type="none" w="med" len="med"/>
            <a:tailEnd type="none" w="med" len="med"/>
          </a:ln>
          <a:effectLst/>
        </p:spPr>
      </p:cxnSp>
      <p:sp>
        <p:nvSpPr>
          <p:cNvPr id="10" name="TextBox 9"/>
          <p:cNvSpPr txBox="1"/>
          <p:nvPr/>
        </p:nvSpPr>
        <p:spPr>
          <a:xfrm>
            <a:off x="6352306" y="3415549"/>
            <a:ext cx="1398184" cy="230832"/>
          </a:xfrm>
          <a:prstGeom prst="rect">
            <a:avLst/>
          </a:prstGeom>
          <a:noFill/>
        </p:spPr>
        <p:txBody>
          <a:bodyPr wrap="square" rtlCol="0">
            <a:spAutoFit/>
          </a:bodyPr>
          <a:lstStyle/>
          <a:p>
            <a:r>
              <a:rPr lang="en-US" sz="900" b="1" dirty="0"/>
              <a:t>1999</a:t>
            </a:r>
          </a:p>
        </p:txBody>
      </p:sp>
      <p:sp>
        <p:nvSpPr>
          <p:cNvPr id="11" name="TextBox 10"/>
          <p:cNvSpPr txBox="1"/>
          <p:nvPr/>
        </p:nvSpPr>
        <p:spPr>
          <a:xfrm>
            <a:off x="5772310" y="3804344"/>
            <a:ext cx="1398184" cy="230832"/>
          </a:xfrm>
          <a:prstGeom prst="rect">
            <a:avLst/>
          </a:prstGeom>
          <a:noFill/>
        </p:spPr>
        <p:txBody>
          <a:bodyPr wrap="square" rtlCol="0">
            <a:spAutoFit/>
          </a:bodyPr>
          <a:lstStyle/>
          <a:p>
            <a:r>
              <a:rPr lang="en-US" sz="900" b="1" dirty="0"/>
              <a:t>2016</a:t>
            </a:r>
          </a:p>
        </p:txBody>
      </p:sp>
      <p:pic>
        <p:nvPicPr>
          <p:cNvPr id="12" name="Image 46"/>
          <p:cNvPicPr>
            <a:picLocks noChangeAspect="1"/>
          </p:cNvPicPr>
          <p:nvPr/>
        </p:nvPicPr>
        <p:blipFill>
          <a:blip r:embed="rId5"/>
          <a:stretch>
            <a:fillRect/>
          </a:stretch>
        </p:blipFill>
        <p:spPr>
          <a:xfrm>
            <a:off x="2763138" y="4144163"/>
            <a:ext cx="2051112" cy="333673"/>
          </a:xfrm>
          <a:prstGeom prst="rect">
            <a:avLst/>
          </a:prstGeom>
        </p:spPr>
      </p:pic>
      <p:sp>
        <p:nvSpPr>
          <p:cNvPr id="13" name="TextBox 12"/>
          <p:cNvSpPr txBox="1"/>
          <p:nvPr/>
        </p:nvSpPr>
        <p:spPr>
          <a:xfrm>
            <a:off x="2869179" y="1194912"/>
            <a:ext cx="1723549" cy="553998"/>
          </a:xfrm>
          <a:prstGeom prst="rect">
            <a:avLst/>
          </a:prstGeom>
          <a:noFill/>
        </p:spPr>
        <p:txBody>
          <a:bodyPr wrap="none" rtlCol="0">
            <a:spAutoFit/>
          </a:bodyPr>
          <a:lstStyle/>
          <a:p>
            <a:r>
              <a:rPr lang="en-US" sz="3000" dirty="0"/>
              <a:t>Academia</a:t>
            </a:r>
          </a:p>
        </p:txBody>
      </p:sp>
      <p:cxnSp>
        <p:nvCxnSpPr>
          <p:cNvPr id="14" name="Straight Arrow Connector 13"/>
          <p:cNvCxnSpPr>
            <a:cxnSpLocks/>
          </p:cNvCxnSpPr>
          <p:nvPr/>
        </p:nvCxnSpPr>
        <p:spPr bwMode="auto">
          <a:xfrm>
            <a:off x="1144290" y="3769133"/>
            <a:ext cx="6365786" cy="13698"/>
          </a:xfrm>
          <a:prstGeom prst="straightConnector1">
            <a:avLst/>
          </a:prstGeom>
          <a:solidFill>
            <a:srgbClr val="DDDDDD"/>
          </a:solidFill>
          <a:ln w="57150" cap="flat" cmpd="sng" algn="ctr">
            <a:solidFill>
              <a:schemeClr val="tx1"/>
            </a:solidFill>
            <a:prstDash val="solid"/>
            <a:round/>
            <a:headEnd type="triangle" w="med" len="med"/>
            <a:tailEnd type="none" w="med" len="med"/>
          </a:ln>
          <a:effectLst/>
        </p:spPr>
      </p:cxnSp>
      <p:cxnSp>
        <p:nvCxnSpPr>
          <p:cNvPr id="16" name="Straight Connector 15"/>
          <p:cNvCxnSpPr/>
          <p:nvPr/>
        </p:nvCxnSpPr>
        <p:spPr bwMode="auto">
          <a:xfrm>
            <a:off x="9380946" y="4237066"/>
            <a:ext cx="498112" cy="614107"/>
          </a:xfrm>
          <a:prstGeom prst="line">
            <a:avLst/>
          </a:prstGeom>
          <a:solidFill>
            <a:srgbClr val="DDDDDD"/>
          </a:solidFill>
          <a:ln w="9525" cap="flat" cmpd="sng" algn="ctr">
            <a:solidFill>
              <a:schemeClr val="accent4">
                <a:lumMod val="75000"/>
              </a:schemeClr>
            </a:solidFill>
            <a:prstDash val="dash"/>
            <a:round/>
            <a:headEnd type="none" w="med" len="med"/>
            <a:tailEnd type="none" w="med" len="med"/>
          </a:ln>
          <a:effectLst/>
        </p:spPr>
      </p:cxnSp>
      <p:sp>
        <p:nvSpPr>
          <p:cNvPr id="17" name="TextBox 16"/>
          <p:cNvSpPr txBox="1"/>
          <p:nvPr/>
        </p:nvSpPr>
        <p:spPr>
          <a:xfrm rot="19141985">
            <a:off x="9806612" y="4847594"/>
            <a:ext cx="415498" cy="230832"/>
          </a:xfrm>
          <a:prstGeom prst="rect">
            <a:avLst/>
          </a:prstGeom>
          <a:noFill/>
        </p:spPr>
        <p:txBody>
          <a:bodyPr wrap="none" rtlCol="0">
            <a:spAutoFit/>
          </a:bodyPr>
          <a:lstStyle/>
          <a:p>
            <a:r>
              <a:rPr lang="en-US" sz="900" b="1" dirty="0"/>
              <a:t>2010</a:t>
            </a:r>
          </a:p>
        </p:txBody>
      </p:sp>
      <p:pic>
        <p:nvPicPr>
          <p:cNvPr id="18" name="Picture 4" descr="ésultat de recherche d'images pour &quot;ibm research inurl:ibm&quot;"/>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973562" y="1051541"/>
            <a:ext cx="2060212" cy="90332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430066" y="2054175"/>
            <a:ext cx="1164486" cy="400110"/>
          </a:xfrm>
          <a:prstGeom prst="rect">
            <a:avLst/>
          </a:prstGeom>
          <a:noFill/>
        </p:spPr>
        <p:txBody>
          <a:bodyPr wrap="none" rtlCol="0">
            <a:spAutoFit/>
          </a:bodyPr>
          <a:lstStyle/>
          <a:p>
            <a:r>
              <a:rPr lang="en-US" sz="2000" dirty="0"/>
              <a:t>New York</a:t>
            </a:r>
          </a:p>
        </p:txBody>
      </p:sp>
      <p:sp>
        <p:nvSpPr>
          <p:cNvPr id="20" name="TextBox 19"/>
          <p:cNvSpPr txBox="1"/>
          <p:nvPr/>
        </p:nvSpPr>
        <p:spPr>
          <a:xfrm rot="656992">
            <a:off x="8321005" y="5001739"/>
            <a:ext cx="864339" cy="400110"/>
          </a:xfrm>
          <a:prstGeom prst="rect">
            <a:avLst/>
          </a:prstGeom>
          <a:noFill/>
        </p:spPr>
        <p:txBody>
          <a:bodyPr wrap="none" rtlCol="0">
            <a:spAutoFit/>
          </a:bodyPr>
          <a:lstStyle/>
          <a:p>
            <a:r>
              <a:rPr lang="en-US" sz="2000" dirty="0"/>
              <a:t>Dublin</a:t>
            </a:r>
          </a:p>
        </p:txBody>
      </p:sp>
      <p:pic>
        <p:nvPicPr>
          <p:cNvPr id="22" name="Picture 21"/>
          <p:cNvPicPr>
            <a:picLocks noChangeAspect="1"/>
          </p:cNvPicPr>
          <p:nvPr/>
        </p:nvPicPr>
        <p:blipFill>
          <a:blip r:embed="rId4"/>
          <a:stretch>
            <a:fillRect/>
          </a:stretch>
        </p:blipFill>
        <p:spPr>
          <a:xfrm>
            <a:off x="2794537" y="4779923"/>
            <a:ext cx="1988315" cy="951199"/>
          </a:xfrm>
          <a:prstGeom prst="rect">
            <a:avLst/>
          </a:prstGeom>
        </p:spPr>
      </p:pic>
      <p:sp>
        <p:nvSpPr>
          <p:cNvPr id="23" name="TextBox 22">
            <a:extLst>
              <a:ext uri="{FF2B5EF4-FFF2-40B4-BE49-F238E27FC236}">
                <a16:creationId xmlns:a16="http://schemas.microsoft.com/office/drawing/2014/main" id="{83B4CC86-DFD6-1647-B546-4E35505F4B0B}"/>
              </a:ext>
            </a:extLst>
          </p:cNvPr>
          <p:cNvSpPr txBox="1"/>
          <p:nvPr/>
        </p:nvSpPr>
        <p:spPr>
          <a:xfrm>
            <a:off x="5033556" y="180549"/>
            <a:ext cx="2124923"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About me</a:t>
            </a:r>
            <a:endParaRPr lang="id-ID" sz="4000" b="1" dirty="0">
              <a:solidFill>
                <a:schemeClr val="tx2"/>
              </a:solidFill>
              <a:latin typeface="+mj-lt"/>
              <a:ea typeface="Lato" charset="0"/>
              <a:cs typeface="Lato" charset="0"/>
            </a:endParaRPr>
          </a:p>
        </p:txBody>
      </p:sp>
      <p:sp>
        <p:nvSpPr>
          <p:cNvPr id="24" name="Rectangle 23">
            <a:extLst>
              <a:ext uri="{FF2B5EF4-FFF2-40B4-BE49-F238E27FC236}">
                <a16:creationId xmlns:a16="http://schemas.microsoft.com/office/drawing/2014/main" id="{EAB5C3DC-7984-A144-9785-FCDBA4732EC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pic>
        <p:nvPicPr>
          <p:cNvPr id="1026" name="Picture 2" descr="Related image">
            <a:extLst>
              <a:ext uri="{FF2B5EF4-FFF2-40B4-BE49-F238E27FC236}">
                <a16:creationId xmlns:a16="http://schemas.microsoft.com/office/drawing/2014/main" id="{903A1F50-8A02-3D4E-8ED5-A5867B90F789}"/>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273895" y="4144163"/>
            <a:ext cx="1959587" cy="105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2536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2"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2"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2"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7" grpId="0"/>
      <p:bldP spid="17" grpId="1"/>
      <p:bldP spid="17" grpId="2"/>
      <p:bldP spid="19" grpId="0"/>
      <p:bldP spid="19" grpId="1"/>
      <p:bldP spid="19" grpId="2"/>
      <p:bldP spid="20" grpId="0"/>
      <p:bldP spid="20" grpId="1"/>
      <p:bldP spid="20"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3B4CC86-DFD6-1647-B546-4E35505F4B0B}"/>
              </a:ext>
            </a:extLst>
          </p:cNvPr>
          <p:cNvSpPr txBox="1"/>
          <p:nvPr/>
        </p:nvSpPr>
        <p:spPr>
          <a:xfrm>
            <a:off x="4197624" y="180549"/>
            <a:ext cx="3796791" cy="661712"/>
          </a:xfrm>
          <a:prstGeom prst="rect">
            <a:avLst/>
          </a:prstGeom>
          <a:noFill/>
        </p:spPr>
        <p:txBody>
          <a:bodyPr wrap="none" lIns="45711" tIns="22856" rIns="45711" bIns="22856" rtlCol="0">
            <a:spAutoFit/>
          </a:bodyPr>
          <a:lstStyle/>
          <a:p>
            <a:pPr algn="ctr"/>
            <a:r>
              <a:rPr lang="en-US" sz="4000" b="1" dirty="0">
                <a:solidFill>
                  <a:schemeClr val="tx2"/>
                </a:solidFill>
                <a:latin typeface="+mj-lt"/>
                <a:ea typeface="Lato" charset="0"/>
                <a:cs typeface="Lato" charset="0"/>
              </a:rPr>
              <a:t>What do you see?</a:t>
            </a:r>
            <a:endParaRPr lang="id-ID" sz="4000" b="1" dirty="0">
              <a:solidFill>
                <a:schemeClr val="tx2"/>
              </a:solidFill>
              <a:latin typeface="+mj-lt"/>
              <a:ea typeface="Lato" charset="0"/>
              <a:cs typeface="Lato" charset="0"/>
            </a:endParaRPr>
          </a:p>
        </p:txBody>
      </p:sp>
      <p:sp>
        <p:nvSpPr>
          <p:cNvPr id="24" name="Rectangle 23">
            <a:extLst>
              <a:ext uri="{FF2B5EF4-FFF2-40B4-BE49-F238E27FC236}">
                <a16:creationId xmlns:a16="http://schemas.microsoft.com/office/drawing/2014/main" id="{EAB5C3DC-7984-A144-9785-FCDBA4732EC6}"/>
              </a:ext>
            </a:extLst>
          </p:cNvPr>
          <p:cNvSpPr/>
          <p:nvPr/>
        </p:nvSpPr>
        <p:spPr>
          <a:xfrm>
            <a:off x="5718037" y="902542"/>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900" dirty="0">
              <a:solidFill>
                <a:schemeClr val="accent2"/>
              </a:solidFill>
              <a:latin typeface="Lato Light" charset="0"/>
            </a:endParaRPr>
          </a:p>
        </p:txBody>
      </p:sp>
      <p:pic>
        <p:nvPicPr>
          <p:cNvPr id="25" name="Picture 2">
            <a:extLst>
              <a:ext uri="{FF2B5EF4-FFF2-40B4-BE49-F238E27FC236}">
                <a16:creationId xmlns:a16="http://schemas.microsoft.com/office/drawing/2014/main" id="{2671EC67-E8AA-2447-A9F4-3B66D5FB9C69}"/>
              </a:ext>
            </a:extLst>
          </p:cNvPr>
          <p:cNvPicPr>
            <a:picLocks noChangeAspect="1" noChangeArrowheads="1"/>
          </p:cNvPicPr>
          <p:nvPr/>
        </p:nvPicPr>
        <p:blipFill>
          <a:blip r:embed="rId3"/>
          <a:srcRect/>
          <a:stretch>
            <a:fillRect/>
          </a:stretch>
        </p:blipFill>
        <p:spPr bwMode="auto">
          <a:xfrm>
            <a:off x="2294638" y="1157361"/>
            <a:ext cx="7597399" cy="4888351"/>
          </a:xfrm>
          <a:prstGeom prst="rect">
            <a:avLst/>
          </a:prstGeom>
          <a:noFill/>
          <a:ln w="9525">
            <a:noFill/>
            <a:round/>
            <a:headEnd/>
            <a:tailEnd/>
          </a:ln>
        </p:spPr>
      </p:pic>
    </p:spTree>
    <p:extLst>
      <p:ext uri="{BB962C8B-B14F-4D97-AF65-F5344CB8AC3E}">
        <p14:creationId xmlns:p14="http://schemas.microsoft.com/office/powerpoint/2010/main" val="324141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2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Custom 2">
      <a:dk1>
        <a:srgbClr val="051D41"/>
      </a:dk1>
      <a:lt1>
        <a:sysClr val="window" lastClr="FFFFFF"/>
      </a:lt1>
      <a:dk2>
        <a:srgbClr val="051D41"/>
      </a:dk2>
      <a:lt2>
        <a:srgbClr val="FFFFFF"/>
      </a:lt2>
      <a:accent1>
        <a:srgbClr val="051D41"/>
      </a:accent1>
      <a:accent2>
        <a:srgbClr val="AC2131"/>
      </a:accent2>
      <a:accent3>
        <a:srgbClr val="9D9D9D"/>
      </a:accent3>
      <a:accent4>
        <a:srgbClr val="374A67"/>
      </a:accent4>
      <a:accent5>
        <a:srgbClr val="BD4D5A"/>
      </a:accent5>
      <a:accent6>
        <a:srgbClr val="B1B1B1"/>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32434</TotalTime>
  <Words>2814</Words>
  <Application>Microsoft Macintosh PowerPoint</Application>
  <PresentationFormat>Widescreen</PresentationFormat>
  <Paragraphs>600</Paragraphs>
  <Slides>56</Slides>
  <Notes>55</Notes>
  <HiddenSlides>0</HiddenSlides>
  <MMClips>1</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56</vt:i4>
      </vt:variant>
    </vt:vector>
  </HeadingPairs>
  <TitlesOfParts>
    <vt:vector size="78" baseType="lpstr">
      <vt:lpstr>Arial Unicode MS</vt:lpstr>
      <vt:lpstr>Lato</vt:lpstr>
      <vt:lpstr>Lato Bold</vt:lpstr>
      <vt:lpstr>Lato Light</vt:lpstr>
      <vt:lpstr>Lato Regular</vt:lpstr>
      <vt:lpstr>ＭＳ Ｐゴシック</vt:lpstr>
      <vt:lpstr>Raleway Light</vt:lpstr>
      <vt:lpstr>ヒラギノ角ゴ ProN W3</vt:lpstr>
      <vt:lpstr>AlphaHeadlinePro-Bold</vt:lpstr>
      <vt:lpstr>Arial</vt:lpstr>
      <vt:lpstr>Calibri</vt:lpstr>
      <vt:lpstr>Calibri Light</vt:lpstr>
      <vt:lpstr>Courier New</vt:lpstr>
      <vt:lpstr>Gill Sans</vt:lpstr>
      <vt:lpstr>Helvetica Light</vt:lpstr>
      <vt:lpstr>Helvetica Neue</vt:lpstr>
      <vt:lpstr>Times New Roman</vt:lpstr>
      <vt:lpstr>Verdana</vt:lpstr>
      <vt:lpstr>Wingdings</vt:lpstr>
      <vt:lpstr>2_Thème Office</vt:lpstr>
      <vt:lpstr>3_Thème Office</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 util</dc:creator>
  <cp:lastModifiedBy>Eric B</cp:lastModifiedBy>
  <cp:revision>526</cp:revision>
  <cp:lastPrinted>2017-02-05T20:52:23Z</cp:lastPrinted>
  <dcterms:created xsi:type="dcterms:W3CDTF">2016-11-02T19:50:15Z</dcterms:created>
  <dcterms:modified xsi:type="dcterms:W3CDTF">2019-02-20T11:51:33Z</dcterms:modified>
</cp:coreProperties>
</file>